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0"/>
  </p:notesMasterIdLst>
  <p:handoutMasterIdLst>
    <p:handoutMasterId r:id="rId31"/>
  </p:handoutMasterIdLst>
  <p:sldIdLst>
    <p:sldId id="297" r:id="rId3"/>
    <p:sldId id="317" r:id="rId4"/>
    <p:sldId id="318" r:id="rId5"/>
    <p:sldId id="319" r:id="rId6"/>
    <p:sldId id="320" r:id="rId7"/>
    <p:sldId id="321" r:id="rId8"/>
    <p:sldId id="322" r:id="rId9"/>
    <p:sldId id="323" r:id="rId10"/>
    <p:sldId id="324" r:id="rId11"/>
    <p:sldId id="302" r:id="rId12"/>
    <p:sldId id="315" r:id="rId13"/>
    <p:sldId id="325" r:id="rId14"/>
    <p:sldId id="326" r:id="rId15"/>
    <p:sldId id="327" r:id="rId16"/>
    <p:sldId id="328" r:id="rId17"/>
    <p:sldId id="336" r:id="rId18"/>
    <p:sldId id="329" r:id="rId19"/>
    <p:sldId id="330" r:id="rId20"/>
    <p:sldId id="331" r:id="rId21"/>
    <p:sldId id="332" r:id="rId22"/>
    <p:sldId id="333" r:id="rId23"/>
    <p:sldId id="334" r:id="rId24"/>
    <p:sldId id="335" r:id="rId25"/>
    <p:sldId id="338" r:id="rId26"/>
    <p:sldId id="312" r:id="rId27"/>
    <p:sldId id="316" r:id="rId28"/>
    <p:sldId id="310" r:id="rId29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3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92" autoAdjust="0"/>
    <p:restoredTop sz="94684" autoAdjust="0"/>
  </p:normalViewPr>
  <p:slideViewPr>
    <p:cSldViewPr>
      <p:cViewPr varScale="1">
        <p:scale>
          <a:sx n="80" d="100"/>
          <a:sy n="80" d="100"/>
        </p:scale>
        <p:origin x="1594" y="67"/>
      </p:cViewPr>
      <p:guideLst>
        <p:guide orient="horz" pos="2160"/>
        <p:guide pos="283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21489A1B-C30D-4A2D-AD6F-72C4054A6D5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2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89E6A0A5-B054-4435-9BCD-60BBB2AC9B0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7348" name="Rectangle 4">
            <a:extLst>
              <a:ext uri="{FF2B5EF4-FFF2-40B4-BE49-F238E27FC236}">
                <a16:creationId xmlns:a16="http://schemas.microsoft.com/office/drawing/2014/main" id="{4D0AC7F7-28E0-4451-9E7F-BBE89653D3D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defRPr sz="12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7349" name="Rectangle 5">
            <a:extLst>
              <a:ext uri="{FF2B5EF4-FFF2-40B4-BE49-F238E27FC236}">
                <a16:creationId xmlns:a16="http://schemas.microsoft.com/office/drawing/2014/main" id="{24AFA55E-C78D-4271-A1AA-21C60951ACC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fld id="{E00B01F3-32AD-4BC4-84E8-1E4816CB70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53653242-5CA7-4CB8-9947-3FD00403C6C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31" tIns="45716" rIns="91431" bIns="45716" numCol="1" anchor="t" anchorCtr="0" compatLnSpc="1"/>
          <a:lstStyle>
            <a:lvl1pPr eaLnBrk="1" hangingPunct="1">
              <a:defRPr sz="12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478825CA-6BCC-4690-9AB9-0EFC3D93DA7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31" tIns="45716" rIns="91431" bIns="45716" numCol="1" anchor="t" anchorCtr="0" compatLnSpc="1"/>
          <a:lstStyle>
            <a:lvl1pPr algn="r" eaLnBrk="1" hangingPunct="1">
              <a:defRPr sz="12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2C39313D-6AF2-4912-A75A-2D3B86A55B1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A8C80EFC-FB0D-438E-8C50-9959271D37A6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31" tIns="45716" rIns="91431" bIns="45716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22E129E5-C647-4DFD-9481-EA3DF425B70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31" tIns="45716" rIns="91431" bIns="45716" numCol="1" anchor="b" anchorCtr="0" compatLnSpc="1"/>
          <a:lstStyle>
            <a:lvl1pPr eaLnBrk="1" hangingPunct="1">
              <a:defRPr sz="12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103" name="Rectangle 7">
            <a:extLst>
              <a:ext uri="{FF2B5EF4-FFF2-40B4-BE49-F238E27FC236}">
                <a16:creationId xmlns:a16="http://schemas.microsoft.com/office/drawing/2014/main" id="{28D457D3-D93F-4D1B-96E3-B6FE70608E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31" tIns="45716" rIns="91431" bIns="45716" numCol="1" anchor="b" anchorCtr="0" compatLnSpc="1"/>
          <a:lstStyle>
            <a:lvl1pPr algn="r" eaLnBrk="1" hangingPunct="1">
              <a:defRPr sz="12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fld id="{B8DE9E20-473F-4C80-B5B8-9061F40A851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 descr="CITTEXT">
            <a:extLst>
              <a:ext uri="{FF2B5EF4-FFF2-40B4-BE49-F238E27FC236}">
                <a16:creationId xmlns:a16="http://schemas.microsoft.com/office/drawing/2014/main" id="{4F009FC3-CDD1-4766-8FCC-B205A3E79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895600" cy="6858000"/>
          </a:xfrm>
          <a:custGeom>
            <a:avLst/>
            <a:gdLst>
              <a:gd name="T0" fmla="*/ 0 w 1824"/>
              <a:gd name="T1" fmla="*/ 6858000 h 3840"/>
              <a:gd name="T2" fmla="*/ 0 w 1824"/>
              <a:gd name="T3" fmla="*/ 0 h 3840"/>
              <a:gd name="T4" fmla="*/ 2895600 w 1824"/>
              <a:gd name="T5" fmla="*/ 0 h 3840"/>
              <a:gd name="T6" fmla="*/ 925513 w 1824"/>
              <a:gd name="T7" fmla="*/ 6858000 h 3840"/>
              <a:gd name="T8" fmla="*/ 0 w 1824"/>
              <a:gd name="T9" fmla="*/ 6858000 h 38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824" h="3840">
                <a:moveTo>
                  <a:pt x="0" y="3840"/>
                </a:moveTo>
                <a:lnTo>
                  <a:pt x="0" y="0"/>
                </a:lnTo>
                <a:lnTo>
                  <a:pt x="1824" y="0"/>
                </a:lnTo>
                <a:cubicBezTo>
                  <a:pt x="74" y="1204"/>
                  <a:pt x="465" y="3655"/>
                  <a:pt x="583" y="3840"/>
                </a:cubicBezTo>
                <a:cubicBezTo>
                  <a:pt x="291" y="3840"/>
                  <a:pt x="0" y="3840"/>
                  <a:pt x="0" y="3840"/>
                </a:cubicBez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D2A8C24-C896-4764-A12B-E389E1BBBE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52425"/>
            <a:ext cx="7543800" cy="76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3EB143B4-6FFF-4F66-B3F3-3E3AED936DFC}"/>
              </a:ext>
            </a:extLst>
          </p:cNvPr>
          <p:cNvGrpSpPr>
            <a:grpSpLocks/>
          </p:cNvGrpSpPr>
          <p:nvPr/>
        </p:nvGrpSpPr>
        <p:grpSpPr bwMode="auto">
          <a:xfrm>
            <a:off x="0" y="3567113"/>
            <a:ext cx="5781675" cy="149225"/>
            <a:chOff x="0" y="2256"/>
            <a:chExt cx="3642" cy="94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D034F10-CEAC-4BCB-9AE2-AF3DA062673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2310"/>
              <a:ext cx="3642" cy="1"/>
            </a:xfrm>
            <a:custGeom>
              <a:avLst/>
              <a:gdLst>
                <a:gd name="T0" fmla="*/ 0 w 3642"/>
                <a:gd name="T1" fmla="*/ 0 h 1"/>
                <a:gd name="T2" fmla="*/ 3642 w 3642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42" h="1">
                  <a:moveTo>
                    <a:pt x="0" y="0"/>
                  </a:moveTo>
                  <a:lnTo>
                    <a:pt x="3642" y="0"/>
                  </a:lnTo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0C0C959F-856D-4D22-BD79-8A38F9C183E2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960" y="2256"/>
              <a:ext cx="1678" cy="94"/>
              <a:chOff x="419" y="1193"/>
              <a:chExt cx="1678" cy="94"/>
            </a:xfrm>
          </p:grpSpPr>
          <p:sp>
            <p:nvSpPr>
              <p:cNvPr id="9" name="Oval 9">
                <a:extLst>
                  <a:ext uri="{FF2B5EF4-FFF2-40B4-BE49-F238E27FC236}">
                    <a16:creationId xmlns:a16="http://schemas.microsoft.com/office/drawing/2014/main" id="{51CC8923-5B8E-4FF3-8CD8-DCBB1232D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" y="1193"/>
                <a:ext cx="94" cy="94"/>
              </a:xfrm>
              <a:prstGeom prst="ellipse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60784"/>
                      <a:invGamma/>
                    </a:schemeClr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zh-CN" altLang="en-US">
                  <a:latin typeface="Arial" panose="020B0604020202090204" pitchFamily="34" charset="0"/>
                </a:endParaRPr>
              </a:p>
            </p:txBody>
          </p:sp>
          <p:sp>
            <p:nvSpPr>
              <p:cNvPr id="10" name="Oval 10">
                <a:extLst>
                  <a:ext uri="{FF2B5EF4-FFF2-40B4-BE49-F238E27FC236}">
                    <a16:creationId xmlns:a16="http://schemas.microsoft.com/office/drawing/2014/main" id="{32C558DE-7DD1-4A28-AD5B-C08B87A84F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7" y="1193"/>
                <a:ext cx="94" cy="94"/>
              </a:xfrm>
              <a:prstGeom prst="ellipse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60784"/>
                      <a:invGamma/>
                    </a:schemeClr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zh-CN" altLang="en-US">
                  <a:latin typeface="Arial" panose="020B0604020202090204" pitchFamily="34" charset="0"/>
                </a:endParaRPr>
              </a:p>
            </p:txBody>
          </p:sp>
          <p:sp>
            <p:nvSpPr>
              <p:cNvPr id="11" name="Oval 11">
                <a:extLst>
                  <a:ext uri="{FF2B5EF4-FFF2-40B4-BE49-F238E27FC236}">
                    <a16:creationId xmlns:a16="http://schemas.microsoft.com/office/drawing/2014/main" id="{D7D2CB88-62A8-447D-89D3-0364613E15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" y="1193"/>
                <a:ext cx="94" cy="94"/>
              </a:xfrm>
              <a:prstGeom prst="ellipse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60784"/>
                      <a:invGamma/>
                    </a:schemeClr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zh-CN" altLang="en-US">
                  <a:latin typeface="Arial" panose="020B0604020202090204" pitchFamily="34" charset="0"/>
                </a:endParaRPr>
              </a:p>
            </p:txBody>
          </p:sp>
          <p:sp>
            <p:nvSpPr>
              <p:cNvPr id="12" name="Oval 12">
                <a:extLst>
                  <a:ext uri="{FF2B5EF4-FFF2-40B4-BE49-F238E27FC236}">
                    <a16:creationId xmlns:a16="http://schemas.microsoft.com/office/drawing/2014/main" id="{3CF28040-2646-4705-A0A4-E0C37BE029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3" y="1193"/>
                <a:ext cx="94" cy="94"/>
              </a:xfrm>
              <a:prstGeom prst="ellipse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60784"/>
                      <a:invGamma/>
                    </a:schemeClr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zh-CN" altLang="en-US">
                  <a:latin typeface="Arial" panose="020B0604020202090204" pitchFamily="34" charset="0"/>
                </a:endParaRPr>
              </a:p>
            </p:txBody>
          </p:sp>
        </p:grpSp>
      </p:grpSp>
      <p:sp>
        <p:nvSpPr>
          <p:cNvPr id="13" name="Text Box 13">
            <a:extLst>
              <a:ext uri="{FF2B5EF4-FFF2-40B4-BE49-F238E27FC236}">
                <a16:creationId xmlns:a16="http://schemas.microsoft.com/office/drawing/2014/main" id="{A9466556-3805-4AAD-B02D-9B031AAA46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04188" y="14288"/>
            <a:ext cx="1004887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16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软件工程</a:t>
            </a:r>
            <a:endParaRPr lang="en-US" altLang="zh-CN" sz="1600" dirty="0">
              <a:latin typeface="楷体" pitchFamily="49" charset="-122"/>
              <a:ea typeface="楷体" pitchFamily="49" charset="-122"/>
              <a:cs typeface="Arial" panose="020B0604020202090204" pitchFamily="34" charset="0"/>
            </a:endParaRPr>
          </a:p>
        </p:txBody>
      </p:sp>
      <p:pic>
        <p:nvPicPr>
          <p:cNvPr id="14" name="Picture 11" descr="工大标志">
            <a:extLst>
              <a:ext uri="{FF2B5EF4-FFF2-40B4-BE49-F238E27FC236}">
                <a16:creationId xmlns:a16="http://schemas.microsoft.com/office/drawing/2014/main" id="{0D75B532-FB3A-40B6-A7E4-D9EC4202706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392613" cy="117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2500313"/>
            <a:ext cx="7772400" cy="641350"/>
          </a:xfrm>
        </p:spPr>
        <p:txBody>
          <a:bodyPr anchor="b">
            <a:spAutoFit/>
          </a:bodyPr>
          <a:lstStyle>
            <a:lvl1pPr algn="ctr">
              <a:defRPr sz="3600"/>
            </a:lvl1pPr>
          </a:lstStyle>
          <a:p>
            <a:pPr lv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6042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83063"/>
            <a:ext cx="6400800" cy="396875"/>
          </a:xfrm>
        </p:spPr>
        <p:txBody>
          <a:bodyPr>
            <a:spAutoFit/>
          </a:bodyPr>
          <a:lstStyle>
            <a:lvl1pPr marL="0" indent="0" algn="ctr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b="0">
                <a:ea typeface="楷体_GB2312" pitchFamily="49" charset="-122"/>
                <a:cs typeface="宋体" pitchFamily="2" charset="-122"/>
              </a:defRPr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625144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109897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496050" y="508000"/>
            <a:ext cx="2124075" cy="6089650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23825" y="508000"/>
            <a:ext cx="6219825" cy="6089650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6485714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 descr="CITTEXT">
            <a:extLst>
              <a:ext uri="{FF2B5EF4-FFF2-40B4-BE49-F238E27FC236}">
                <a16:creationId xmlns:a16="http://schemas.microsoft.com/office/drawing/2014/main" id="{DB27856A-E224-43E9-8210-C57B68C67F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895600" cy="6858000"/>
          </a:xfrm>
          <a:custGeom>
            <a:avLst/>
            <a:gdLst>
              <a:gd name="T0" fmla="*/ 0 w 1824"/>
              <a:gd name="T1" fmla="*/ 6858000 h 3840"/>
              <a:gd name="T2" fmla="*/ 0 w 1824"/>
              <a:gd name="T3" fmla="*/ 0 h 3840"/>
              <a:gd name="T4" fmla="*/ 2895600 w 1824"/>
              <a:gd name="T5" fmla="*/ 0 h 3840"/>
              <a:gd name="T6" fmla="*/ 925513 w 1824"/>
              <a:gd name="T7" fmla="*/ 6858000 h 3840"/>
              <a:gd name="T8" fmla="*/ 0 w 1824"/>
              <a:gd name="T9" fmla="*/ 6858000 h 38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824" h="3840">
                <a:moveTo>
                  <a:pt x="0" y="3840"/>
                </a:moveTo>
                <a:lnTo>
                  <a:pt x="0" y="0"/>
                </a:lnTo>
                <a:lnTo>
                  <a:pt x="1824" y="0"/>
                </a:lnTo>
                <a:cubicBezTo>
                  <a:pt x="74" y="1204"/>
                  <a:pt x="465" y="3655"/>
                  <a:pt x="583" y="3840"/>
                </a:cubicBezTo>
                <a:cubicBezTo>
                  <a:pt x="291" y="3840"/>
                  <a:pt x="0" y="3840"/>
                  <a:pt x="0" y="3840"/>
                </a:cubicBez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7357E8D-C3F2-4501-9095-617EE42EC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52425"/>
            <a:ext cx="7543800" cy="76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AEDDEE18-C965-49ED-9F34-7203B85876C7}"/>
              </a:ext>
            </a:extLst>
          </p:cNvPr>
          <p:cNvGrpSpPr>
            <a:grpSpLocks/>
          </p:cNvGrpSpPr>
          <p:nvPr/>
        </p:nvGrpSpPr>
        <p:grpSpPr bwMode="auto">
          <a:xfrm>
            <a:off x="0" y="3567113"/>
            <a:ext cx="5781675" cy="149225"/>
            <a:chOff x="0" y="2256"/>
            <a:chExt cx="3642" cy="94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9EC09FC-E867-4A77-805A-FE55FD570C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2310"/>
              <a:ext cx="3642" cy="1"/>
            </a:xfrm>
            <a:custGeom>
              <a:avLst/>
              <a:gdLst>
                <a:gd name="T0" fmla="*/ 0 w 3642"/>
                <a:gd name="T1" fmla="*/ 0 h 1"/>
                <a:gd name="T2" fmla="*/ 3642 w 3642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42" h="1">
                  <a:moveTo>
                    <a:pt x="0" y="0"/>
                  </a:moveTo>
                  <a:lnTo>
                    <a:pt x="3642" y="0"/>
                  </a:lnTo>
                </a:path>
              </a:pathLst>
            </a:custGeom>
            <a:noFill/>
            <a:ln w="9525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0A2B49C0-558A-4F76-B67F-515AA3DFEA39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960" y="2256"/>
              <a:ext cx="1678" cy="94"/>
              <a:chOff x="419" y="1193"/>
              <a:chExt cx="1678" cy="94"/>
            </a:xfrm>
          </p:grpSpPr>
          <p:sp>
            <p:nvSpPr>
              <p:cNvPr id="9" name="Oval 9">
                <a:extLst>
                  <a:ext uri="{FF2B5EF4-FFF2-40B4-BE49-F238E27FC236}">
                    <a16:creationId xmlns:a16="http://schemas.microsoft.com/office/drawing/2014/main" id="{9483AC56-EC46-40EE-A0C5-449E6D799D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" y="1193"/>
                <a:ext cx="94" cy="94"/>
              </a:xfrm>
              <a:prstGeom prst="ellipse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60784"/>
                      <a:invGamma/>
                    </a:schemeClr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zh-CN" altLang="en-US">
                  <a:latin typeface="Arial" panose="020B0604020202090204" pitchFamily="34" charset="0"/>
                </a:endParaRPr>
              </a:p>
            </p:txBody>
          </p:sp>
          <p:sp>
            <p:nvSpPr>
              <p:cNvPr id="10" name="Oval 10">
                <a:extLst>
                  <a:ext uri="{FF2B5EF4-FFF2-40B4-BE49-F238E27FC236}">
                    <a16:creationId xmlns:a16="http://schemas.microsoft.com/office/drawing/2014/main" id="{0A8900DF-A97F-4ADD-9306-C87A12CA58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7" y="1193"/>
                <a:ext cx="94" cy="94"/>
              </a:xfrm>
              <a:prstGeom prst="ellipse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60784"/>
                      <a:invGamma/>
                    </a:schemeClr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zh-CN" altLang="en-US">
                  <a:latin typeface="Arial" panose="020B0604020202090204" pitchFamily="34" charset="0"/>
                </a:endParaRPr>
              </a:p>
            </p:txBody>
          </p:sp>
          <p:sp>
            <p:nvSpPr>
              <p:cNvPr id="11" name="Oval 11">
                <a:extLst>
                  <a:ext uri="{FF2B5EF4-FFF2-40B4-BE49-F238E27FC236}">
                    <a16:creationId xmlns:a16="http://schemas.microsoft.com/office/drawing/2014/main" id="{C8924437-B1A0-415C-AD0B-06102F49A7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5" y="1193"/>
                <a:ext cx="94" cy="94"/>
              </a:xfrm>
              <a:prstGeom prst="ellipse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60784"/>
                      <a:invGamma/>
                    </a:schemeClr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zh-CN" altLang="en-US">
                  <a:latin typeface="Arial" panose="020B0604020202090204" pitchFamily="34" charset="0"/>
                </a:endParaRPr>
              </a:p>
            </p:txBody>
          </p:sp>
          <p:sp>
            <p:nvSpPr>
              <p:cNvPr id="12" name="Oval 12">
                <a:extLst>
                  <a:ext uri="{FF2B5EF4-FFF2-40B4-BE49-F238E27FC236}">
                    <a16:creationId xmlns:a16="http://schemas.microsoft.com/office/drawing/2014/main" id="{BA6C8C63-1F76-4A95-ABB4-92D2C0BCD7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3" y="1193"/>
                <a:ext cx="94" cy="94"/>
              </a:xfrm>
              <a:prstGeom prst="ellipse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60784"/>
                      <a:invGamma/>
                    </a:schemeClr>
                  </a:gs>
                </a:gsLst>
                <a:lin ang="0" scaled="1"/>
              </a:gradFill>
              <a:ln>
                <a:noFill/>
              </a:ln>
              <a:effectLst/>
            </p:spPr>
            <p:txBody>
              <a:bodyPr wrap="none" anchor="ctr"/>
              <a:lstStyle/>
              <a:p>
                <a:pPr eaLnBrk="1" hangingPunct="1">
                  <a:defRPr/>
                </a:pPr>
                <a:endParaRPr lang="zh-CN" altLang="en-US">
                  <a:latin typeface="Arial" panose="020B0604020202090204" pitchFamily="34" charset="0"/>
                </a:endParaRPr>
              </a:p>
            </p:txBody>
          </p:sp>
        </p:grpSp>
      </p:grpSp>
      <p:sp>
        <p:nvSpPr>
          <p:cNvPr id="13" name="Text Box 13">
            <a:extLst>
              <a:ext uri="{FF2B5EF4-FFF2-40B4-BE49-F238E27FC236}">
                <a16:creationId xmlns:a16="http://schemas.microsoft.com/office/drawing/2014/main" id="{7D7CCD77-A105-4B1E-8A73-37357788C9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04188" y="14288"/>
            <a:ext cx="1004887" cy="33813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16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软件工程</a:t>
            </a:r>
            <a:endParaRPr lang="en-US" altLang="zh-CN" sz="1600" dirty="0">
              <a:latin typeface="楷体" pitchFamily="49" charset="-122"/>
              <a:ea typeface="楷体" pitchFamily="49" charset="-122"/>
              <a:cs typeface="Arial" panose="020B0604020202090204" pitchFamily="34" charset="0"/>
            </a:endParaRPr>
          </a:p>
        </p:txBody>
      </p:sp>
      <p:pic>
        <p:nvPicPr>
          <p:cNvPr id="14" name="Picture 11" descr="工大标志">
            <a:extLst>
              <a:ext uri="{FF2B5EF4-FFF2-40B4-BE49-F238E27FC236}">
                <a16:creationId xmlns:a16="http://schemas.microsoft.com/office/drawing/2014/main" id="{3EB678AD-4AD1-488A-AA7D-A40687A68EF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392613" cy="117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1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2500313"/>
            <a:ext cx="7772400" cy="641350"/>
          </a:xfrm>
        </p:spPr>
        <p:txBody>
          <a:bodyPr anchor="b">
            <a:spAutoFit/>
          </a:bodyPr>
          <a:lstStyle>
            <a:lvl1pPr algn="ctr">
              <a:defRPr sz="3600"/>
            </a:lvl1pPr>
          </a:lstStyle>
          <a:p>
            <a:pPr lv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6042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83063"/>
            <a:ext cx="6400800" cy="396875"/>
          </a:xfrm>
        </p:spPr>
        <p:txBody>
          <a:bodyPr>
            <a:spAutoFit/>
          </a:bodyPr>
          <a:lstStyle>
            <a:lvl1pPr marL="0" indent="0" algn="ctr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None/>
              <a:defRPr b="0">
                <a:ea typeface="楷体_GB2312" pitchFamily="49" charset="-122"/>
                <a:cs typeface="宋体" pitchFamily="2" charset="-122"/>
              </a:defRPr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2481843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8872468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833671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95288" y="1484313"/>
            <a:ext cx="4027487" cy="5113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5175" y="1484313"/>
            <a:ext cx="4029075" cy="5113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580612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8833433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121502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80341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8683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9992483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355655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6037379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496050" y="508000"/>
            <a:ext cx="2124075" cy="6089650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23825" y="508000"/>
            <a:ext cx="6219825" cy="6089650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1909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692130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95288" y="1484313"/>
            <a:ext cx="4027487" cy="5113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5175" y="1484313"/>
            <a:ext cx="4029075" cy="5113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25614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284349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047876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193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75133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4475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1">
            <a:extLst>
              <a:ext uri="{FF2B5EF4-FFF2-40B4-BE49-F238E27FC236}">
                <a16:creationId xmlns:a16="http://schemas.microsoft.com/office/drawing/2014/main" id="{FB979DEF-EF2C-4AC2-A86A-47E2A9839A5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23825" y="508000"/>
            <a:ext cx="8496300" cy="64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12">
            <a:extLst>
              <a:ext uri="{FF2B5EF4-FFF2-40B4-BE49-F238E27FC236}">
                <a16:creationId xmlns:a16="http://schemas.microsoft.com/office/drawing/2014/main" id="{FFE5D71C-0B6C-4488-9B33-5D8768850EE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395288" y="1484313"/>
            <a:ext cx="8208962" cy="511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8" name="Freeform 13">
            <a:extLst>
              <a:ext uri="{FF2B5EF4-FFF2-40B4-BE49-F238E27FC236}">
                <a16:creationId xmlns:a16="http://schemas.microsoft.com/office/drawing/2014/main" id="{91657657-335D-4DBF-B2AC-19C07C48A4F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2400" y="1268413"/>
            <a:ext cx="7732713" cy="5589587"/>
          </a:xfrm>
          <a:custGeom>
            <a:avLst/>
            <a:gdLst>
              <a:gd name="T0" fmla="*/ 0 w 4320"/>
              <a:gd name="T1" fmla="*/ 5589587 h 3264"/>
              <a:gd name="T2" fmla="*/ 0 w 4320"/>
              <a:gd name="T3" fmla="*/ 0 h 3264"/>
              <a:gd name="T4" fmla="*/ 7732713 w 4320"/>
              <a:gd name="T5" fmla="*/ 0 h 3264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320" h="3264">
                <a:moveTo>
                  <a:pt x="0" y="3264"/>
                </a:moveTo>
                <a:lnTo>
                  <a:pt x="0" y="0"/>
                </a:lnTo>
                <a:lnTo>
                  <a:pt x="4320" y="0"/>
                </a:lnTo>
              </a:path>
            </a:pathLst>
          </a:cu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9406" name="Oval 14">
            <a:extLst>
              <a:ext uri="{FF2B5EF4-FFF2-40B4-BE49-F238E27FC236}">
                <a16:creationId xmlns:a16="http://schemas.microsoft.com/office/drawing/2014/main" id="{0C6B3323-7494-40F6-86FB-AE08793B52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163" y="1196975"/>
            <a:ext cx="149225" cy="14922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59407" name="Oval 15">
            <a:extLst>
              <a:ext uri="{FF2B5EF4-FFF2-40B4-BE49-F238E27FC236}">
                <a16:creationId xmlns:a16="http://schemas.microsoft.com/office/drawing/2014/main" id="{1268F838-0455-438E-ACDE-FB6F172D67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3363" y="1196975"/>
            <a:ext cx="149225" cy="14922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59408" name="Oval 16">
            <a:extLst>
              <a:ext uri="{FF2B5EF4-FFF2-40B4-BE49-F238E27FC236}">
                <a16:creationId xmlns:a16="http://schemas.microsoft.com/office/drawing/2014/main" id="{2DEEAE5B-DFE8-446B-AC14-37B95A73AE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1563" y="1196975"/>
            <a:ext cx="149225" cy="14922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59409" name="Oval 17">
            <a:extLst>
              <a:ext uri="{FF2B5EF4-FFF2-40B4-BE49-F238E27FC236}">
                <a16:creationId xmlns:a16="http://schemas.microsoft.com/office/drawing/2014/main" id="{189D22FB-4E52-4019-8000-839D53431F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9763" y="1196975"/>
            <a:ext cx="149225" cy="14922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1033" name="Rectangle 18">
            <a:extLst>
              <a:ext uri="{FF2B5EF4-FFF2-40B4-BE49-F238E27FC236}">
                <a16:creationId xmlns:a16="http://schemas.microsoft.com/office/drawing/2014/main" id="{384191E2-5D36-4D3F-9A68-9504B45B1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52425"/>
            <a:ext cx="7543800" cy="76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34" name="Text Box 19">
            <a:extLst>
              <a:ext uri="{FF2B5EF4-FFF2-40B4-BE49-F238E27FC236}">
                <a16:creationId xmlns:a16="http://schemas.microsoft.com/office/drawing/2014/main" id="{398CF841-FCFA-4189-AC1E-A721DA3D5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2563" y="19050"/>
            <a:ext cx="2611437" cy="32226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《</a:t>
            </a:r>
            <a:r>
              <a:rPr lang="zh-CN" altLang="en-US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软件工程</a:t>
            </a:r>
            <a:r>
              <a:rPr lang="en-US" altLang="zh-CN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》</a:t>
            </a:r>
            <a:r>
              <a:rPr lang="zh-CN" altLang="en-US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第</a:t>
            </a:r>
            <a:r>
              <a:rPr lang="en-US" altLang="zh-CN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1</a:t>
            </a:r>
            <a:r>
              <a:rPr lang="zh-CN" altLang="en-US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轮</a:t>
            </a:r>
            <a:r>
              <a:rPr lang="en-US" altLang="zh-CN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 </a:t>
            </a:r>
            <a:r>
              <a:rPr lang="zh-CN" altLang="en-US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检查汇报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itchFamily="34" charset="0"/>
          <a:ea typeface="楷体_GB2312" pitchFamily="49" charset="-122"/>
          <a:cs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itchFamily="34" charset="0"/>
          <a:ea typeface="楷体_GB2312" pitchFamily="49" charset="-122"/>
          <a:cs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itchFamily="34" charset="0"/>
          <a:ea typeface="楷体_GB2312" pitchFamily="49" charset="-122"/>
          <a:cs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itchFamily="34" charset="0"/>
          <a:ea typeface="楷体_GB2312" pitchFamily="49" charset="-122"/>
          <a:cs typeface="宋体" pitchFamily="2" charset="-122"/>
        </a:defRPr>
      </a:lvl9pPr>
    </p:titleStyle>
    <p:bodyStyle>
      <a:lvl1pPr marL="228600" indent="-227013" algn="l" rtl="0" eaLnBrk="0" fontAlgn="base" hangingPunct="0">
        <a:spcBef>
          <a:spcPct val="35000"/>
        </a:spcBef>
        <a:spcAft>
          <a:spcPct val="15000"/>
        </a:spcAft>
        <a:buClr>
          <a:schemeClr val="accent2"/>
        </a:buClr>
        <a:buFont typeface="Wingdings" panose="05000000000000000000" pitchFamily="2" charset="2"/>
        <a:buChar char="§"/>
        <a:defRPr sz="2000" b="1">
          <a:solidFill>
            <a:srgbClr val="000000"/>
          </a:solidFill>
          <a:latin typeface="+mn-lt"/>
          <a:ea typeface="+mn-ea"/>
          <a:cs typeface="+mn-cs"/>
        </a:defRPr>
      </a:lvl1pPr>
      <a:lvl2pPr marL="457200" indent="-227013" algn="l" rtl="0" eaLnBrk="0" fontAlgn="base" hangingPunct="0">
        <a:spcBef>
          <a:spcPct val="25000"/>
        </a:spcBef>
        <a:spcAft>
          <a:spcPct val="15000"/>
        </a:spcAft>
        <a:buClr>
          <a:schemeClr val="accent2"/>
        </a:buClr>
        <a:buFont typeface="Arial" panose="020B0604020202020204" pitchFamily="34" charset="0"/>
        <a:buChar char="–"/>
        <a:defRPr>
          <a:solidFill>
            <a:srgbClr val="000000"/>
          </a:solidFill>
          <a:latin typeface="+mn-lt"/>
          <a:ea typeface="+mn-ea"/>
        </a:defRPr>
      </a:lvl2pPr>
      <a:lvl3pPr marL="682625" indent="-2238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•"/>
        <a:defRPr sz="1600">
          <a:solidFill>
            <a:srgbClr val="000000"/>
          </a:solidFill>
          <a:latin typeface="+mn-lt"/>
          <a:ea typeface="+mn-ea"/>
        </a:defRPr>
      </a:lvl3pPr>
      <a:lvl4pPr marL="912813" indent="-2270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+mn-lt"/>
          <a:ea typeface="+mn-ea"/>
        </a:defRPr>
      </a:lvl4pPr>
      <a:lvl5pPr marL="1143000" indent="-2270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5pPr>
      <a:lvl6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anose="020B060402020209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6pPr>
      <a:lvl7pPr marL="20574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anose="020B060402020209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7pPr>
      <a:lvl8pPr marL="25146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anose="020B060402020209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8pPr>
      <a:lvl9pPr marL="29718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anose="020B060402020209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1">
            <a:extLst>
              <a:ext uri="{FF2B5EF4-FFF2-40B4-BE49-F238E27FC236}">
                <a16:creationId xmlns:a16="http://schemas.microsoft.com/office/drawing/2014/main" id="{8E8CDE96-FA30-4719-BAB8-71D2BFFDD26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23825" y="508000"/>
            <a:ext cx="8496300" cy="64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Rectangle 12">
            <a:extLst>
              <a:ext uri="{FF2B5EF4-FFF2-40B4-BE49-F238E27FC236}">
                <a16:creationId xmlns:a16="http://schemas.microsoft.com/office/drawing/2014/main" id="{605C9420-4BCA-48F3-AD57-7427DF504F4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395288" y="1484313"/>
            <a:ext cx="8208962" cy="511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2052" name="Freeform 13">
            <a:extLst>
              <a:ext uri="{FF2B5EF4-FFF2-40B4-BE49-F238E27FC236}">
                <a16:creationId xmlns:a16="http://schemas.microsoft.com/office/drawing/2014/main" id="{E1D79AAF-C553-4D4B-9164-AE710AF67CE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2400" y="1268413"/>
            <a:ext cx="7732713" cy="5589587"/>
          </a:xfrm>
          <a:custGeom>
            <a:avLst/>
            <a:gdLst>
              <a:gd name="T0" fmla="*/ 0 w 4320"/>
              <a:gd name="T1" fmla="*/ 5589587 h 3264"/>
              <a:gd name="T2" fmla="*/ 0 w 4320"/>
              <a:gd name="T3" fmla="*/ 0 h 3264"/>
              <a:gd name="T4" fmla="*/ 7732713 w 4320"/>
              <a:gd name="T5" fmla="*/ 0 h 3264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320" h="3264">
                <a:moveTo>
                  <a:pt x="0" y="3264"/>
                </a:moveTo>
                <a:lnTo>
                  <a:pt x="0" y="0"/>
                </a:lnTo>
                <a:lnTo>
                  <a:pt x="4320" y="0"/>
                </a:lnTo>
              </a:path>
            </a:pathLst>
          </a:cu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9406" name="Oval 14">
            <a:extLst>
              <a:ext uri="{FF2B5EF4-FFF2-40B4-BE49-F238E27FC236}">
                <a16:creationId xmlns:a16="http://schemas.microsoft.com/office/drawing/2014/main" id="{33072174-0E9A-480E-92E5-B0A33D64ED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163" y="1196975"/>
            <a:ext cx="149225" cy="14922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59407" name="Oval 15">
            <a:extLst>
              <a:ext uri="{FF2B5EF4-FFF2-40B4-BE49-F238E27FC236}">
                <a16:creationId xmlns:a16="http://schemas.microsoft.com/office/drawing/2014/main" id="{1C4CFA92-0414-4F59-9C01-7A96AE69BB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3363" y="1196975"/>
            <a:ext cx="149225" cy="14922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59408" name="Oval 16">
            <a:extLst>
              <a:ext uri="{FF2B5EF4-FFF2-40B4-BE49-F238E27FC236}">
                <a16:creationId xmlns:a16="http://schemas.microsoft.com/office/drawing/2014/main" id="{8CF00E8B-0A18-4C66-8D2D-4CE460BC4D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1563" y="1196975"/>
            <a:ext cx="149225" cy="14922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59409" name="Oval 17">
            <a:extLst>
              <a:ext uri="{FF2B5EF4-FFF2-40B4-BE49-F238E27FC236}">
                <a16:creationId xmlns:a16="http://schemas.microsoft.com/office/drawing/2014/main" id="{D9E5C399-9DC5-4558-B2F7-85FBCB6500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9763" y="1196975"/>
            <a:ext cx="149225" cy="14922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lang="zh-CN" altLang="en-US">
              <a:latin typeface="Arial" panose="020B0604020202090204" pitchFamily="34" charset="0"/>
            </a:endParaRPr>
          </a:p>
        </p:txBody>
      </p:sp>
      <p:sp>
        <p:nvSpPr>
          <p:cNvPr id="1033" name="Rectangle 18">
            <a:extLst>
              <a:ext uri="{FF2B5EF4-FFF2-40B4-BE49-F238E27FC236}">
                <a16:creationId xmlns:a16="http://schemas.microsoft.com/office/drawing/2014/main" id="{B0E96F7F-DC19-4A8A-A8A4-0D73496FD6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352425"/>
            <a:ext cx="7543800" cy="76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34" name="Text Box 19">
            <a:extLst>
              <a:ext uri="{FF2B5EF4-FFF2-40B4-BE49-F238E27FC236}">
                <a16:creationId xmlns:a16="http://schemas.microsoft.com/office/drawing/2014/main" id="{5C46D4B1-8241-4419-AC61-388D252375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2563" y="19050"/>
            <a:ext cx="2611437" cy="32226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《</a:t>
            </a:r>
            <a:r>
              <a:rPr lang="zh-CN" altLang="en-US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软件工程</a:t>
            </a:r>
            <a:r>
              <a:rPr lang="en-US" altLang="zh-CN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》</a:t>
            </a:r>
            <a:r>
              <a:rPr lang="zh-CN" altLang="en-US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第</a:t>
            </a:r>
            <a:r>
              <a:rPr lang="en-US" altLang="zh-CN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1</a:t>
            </a:r>
            <a:r>
              <a:rPr lang="zh-CN" altLang="en-US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轮</a:t>
            </a:r>
            <a:r>
              <a:rPr lang="en-US" altLang="zh-CN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 </a:t>
            </a:r>
            <a:r>
              <a:rPr lang="zh-CN" altLang="en-US" sz="1500" dirty="0">
                <a:latin typeface="楷体" pitchFamily="49" charset="-122"/>
                <a:ea typeface="楷体" pitchFamily="49" charset="-122"/>
                <a:cs typeface="Arial" panose="020B0604020202090204" pitchFamily="34" charset="0"/>
              </a:rPr>
              <a:t>检查汇报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楷体" pitchFamily="49" charset="-122"/>
          <a:ea typeface="楷体" pitchFamily="49" charset="-122"/>
          <a:cs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itchFamily="34" charset="0"/>
          <a:ea typeface="楷体_GB2312" pitchFamily="49" charset="-122"/>
          <a:cs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itchFamily="34" charset="0"/>
          <a:ea typeface="楷体_GB2312" pitchFamily="49" charset="-122"/>
          <a:cs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itchFamily="34" charset="0"/>
          <a:ea typeface="楷体_GB2312" pitchFamily="49" charset="-122"/>
          <a:cs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pitchFamily="34" charset="0"/>
          <a:ea typeface="楷体_GB2312" pitchFamily="49" charset="-122"/>
          <a:cs typeface="宋体" pitchFamily="2" charset="-122"/>
        </a:defRPr>
      </a:lvl9pPr>
    </p:titleStyle>
    <p:bodyStyle>
      <a:lvl1pPr marL="228600" indent="-227013" algn="l" rtl="0" eaLnBrk="0" fontAlgn="base" hangingPunct="0">
        <a:spcBef>
          <a:spcPct val="35000"/>
        </a:spcBef>
        <a:spcAft>
          <a:spcPct val="15000"/>
        </a:spcAft>
        <a:buClr>
          <a:schemeClr val="accent2"/>
        </a:buClr>
        <a:buFont typeface="Wingdings" panose="05000000000000000000" pitchFamily="2" charset="2"/>
        <a:buChar char="§"/>
        <a:defRPr sz="2000" b="1">
          <a:solidFill>
            <a:srgbClr val="000000"/>
          </a:solidFill>
          <a:latin typeface="+mn-lt"/>
          <a:ea typeface="+mn-ea"/>
          <a:cs typeface="+mn-cs"/>
        </a:defRPr>
      </a:lvl1pPr>
      <a:lvl2pPr marL="457200" indent="-227013" algn="l" rtl="0" eaLnBrk="0" fontAlgn="base" hangingPunct="0">
        <a:spcBef>
          <a:spcPct val="25000"/>
        </a:spcBef>
        <a:spcAft>
          <a:spcPct val="15000"/>
        </a:spcAft>
        <a:buClr>
          <a:schemeClr val="accent2"/>
        </a:buClr>
        <a:buFont typeface="Arial" panose="020B0604020202020204" pitchFamily="34" charset="0"/>
        <a:buChar char="–"/>
        <a:defRPr>
          <a:solidFill>
            <a:srgbClr val="000000"/>
          </a:solidFill>
          <a:latin typeface="+mn-lt"/>
          <a:ea typeface="+mn-ea"/>
        </a:defRPr>
      </a:lvl2pPr>
      <a:lvl3pPr marL="682625" indent="-2238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•"/>
        <a:defRPr sz="1600">
          <a:solidFill>
            <a:srgbClr val="000000"/>
          </a:solidFill>
          <a:latin typeface="+mn-lt"/>
          <a:ea typeface="+mn-ea"/>
        </a:defRPr>
      </a:lvl3pPr>
      <a:lvl4pPr marL="912813" indent="-2270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–"/>
        <a:defRPr sz="1400">
          <a:solidFill>
            <a:srgbClr val="000000"/>
          </a:solidFill>
          <a:latin typeface="+mn-lt"/>
          <a:ea typeface="+mn-ea"/>
        </a:defRPr>
      </a:lvl4pPr>
      <a:lvl5pPr marL="1143000" indent="-2270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5pPr>
      <a:lvl6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anose="020B060402020209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6pPr>
      <a:lvl7pPr marL="20574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anose="020B060402020209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7pPr>
      <a:lvl8pPr marL="25146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anose="020B060402020209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8pPr>
      <a:lvl9pPr marL="29718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Arial" panose="020B0604020202090204" pitchFamily="34" charset="0"/>
        <a:buChar char="&gt;"/>
        <a:defRPr sz="12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mailto:&#23383;&#27597;&#21644;@.+-_&#31526;&#21495;" TargetMode="Externa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4">
            <a:extLst>
              <a:ext uri="{FF2B5EF4-FFF2-40B4-BE49-F238E27FC236}">
                <a16:creationId xmlns:a16="http://schemas.microsoft.com/office/drawing/2014/main" id="{435804FC-E64C-4184-9A4A-DE6B688D7B6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1617663"/>
            <a:ext cx="7772400" cy="1506537"/>
          </a:xfrm>
        </p:spPr>
        <p:txBody>
          <a:bodyPr/>
          <a:lstStyle/>
          <a:p>
            <a:pPr eaLnBrk="1" hangingPunct="1"/>
            <a:r>
              <a:rPr lang="zh-CN" altLang="zh-CN" sz="2800" dirty="0"/>
              <a:t>哈工大计算学部</a:t>
            </a:r>
            <a:r>
              <a:rPr lang="en-US" altLang="zh-CN" sz="2800" dirty="0"/>
              <a:t>2024</a:t>
            </a:r>
            <a:r>
              <a:rPr lang="zh-CN" altLang="en-US" sz="2800" dirty="0"/>
              <a:t>年春季学期</a:t>
            </a:r>
            <a:br>
              <a:rPr lang="zh-CN" altLang="en-US" sz="2800" dirty="0"/>
            </a:br>
            <a:r>
              <a:rPr lang="en-US" altLang="zh-CN" sz="2800" dirty="0"/>
              <a:t>《</a:t>
            </a:r>
            <a:r>
              <a:rPr lang="zh-CN" altLang="en-US" sz="2800" dirty="0"/>
              <a:t>软件工程</a:t>
            </a:r>
            <a:r>
              <a:rPr lang="en-US" altLang="zh-CN" sz="2800" dirty="0"/>
              <a:t>》Project</a:t>
            </a:r>
            <a:br>
              <a:rPr lang="en-US" altLang="zh-CN" sz="2800" dirty="0"/>
            </a:b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</a:t>
            </a:r>
            <a:r>
              <a:rPr lang="en-US" altLang="zh-CN" dirty="0"/>
              <a:t> </a:t>
            </a:r>
            <a:r>
              <a:rPr lang="zh-CN" altLang="en-US" dirty="0"/>
              <a:t>检查汇报</a:t>
            </a:r>
          </a:p>
        </p:txBody>
      </p:sp>
      <p:sp>
        <p:nvSpPr>
          <p:cNvPr id="7171" name="Rectangle 193">
            <a:extLst>
              <a:ext uri="{FF2B5EF4-FFF2-40B4-BE49-F238E27FC236}">
                <a16:creationId xmlns:a16="http://schemas.microsoft.com/office/drawing/2014/main" id="{C8CEA891-BAEE-453B-A300-41E3875F45D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4183063"/>
            <a:ext cx="6400800" cy="1136650"/>
          </a:xfrm>
        </p:spPr>
        <p:txBody>
          <a:bodyPr/>
          <a:lstStyle/>
          <a:p>
            <a:pPr eaLnBrk="1" hangingPunct="1"/>
            <a:r>
              <a:rPr lang="zh-CN" altLang="en-US" noProof="1"/>
              <a:t>小组成员：</a:t>
            </a:r>
            <a:r>
              <a:rPr lang="zh-CN" altLang="en-US" u="sng" noProof="1"/>
              <a:t>陈俊乐</a:t>
            </a:r>
            <a:r>
              <a:rPr lang="zh-CN" altLang="en-US" noProof="1"/>
              <a:t>、</a:t>
            </a:r>
            <a:r>
              <a:rPr lang="zh-CN" altLang="en-US" u="sng" noProof="1"/>
              <a:t>徐浩铭</a:t>
            </a:r>
            <a:r>
              <a:rPr lang="zh-CN" altLang="en-US" noProof="1"/>
              <a:t>、</a:t>
            </a:r>
            <a:r>
              <a:rPr lang="zh-CN" altLang="en-US" u="sng" noProof="1"/>
              <a:t>杜佳兴</a:t>
            </a:r>
            <a:endParaRPr lang="zh-CN" altLang="zh-CN" noProof="1"/>
          </a:p>
          <a:p>
            <a:pPr eaLnBrk="1" hangingPunct="1"/>
            <a:endParaRPr lang="zh-CN" altLang="zh-CN" noProof="1"/>
          </a:p>
          <a:p>
            <a:pPr eaLnBrk="1" hangingPunct="1"/>
            <a:fld id="{C89F43D9-17A5-4FEF-9BCE-A1EBF701B548}" type="datetime2">
              <a:rPr lang="zh-CN" altLang="en-US" noProof="1" smtClean="0"/>
              <a:pPr eaLnBrk="1" hangingPunct="1"/>
              <a:t>2024年6月28日</a:t>
            </a:fld>
            <a:endParaRPr lang="zh-CN" altLang="en-US" noProof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4EC1E3E4-4E7D-4233-90BD-35909CF9A4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体系结构设计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F239DC44-1199-4ABC-A3F1-B84929C2683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rgbClr val="FF0000"/>
                </a:solidFill>
              </a:rPr>
              <a:t>所开发系统的基本架构，利用软件架构部分所学内容完成。</a:t>
            </a:r>
            <a:endParaRPr lang="en-US" altLang="zh-CN" dirty="0">
              <a:solidFill>
                <a:srgbClr val="FF0000"/>
              </a:solidFill>
            </a:endParaRPr>
          </a:p>
          <a:p>
            <a:pPr eaLnBrk="1" hangingPunct="1"/>
            <a:r>
              <a:rPr lang="zh-CN" altLang="en-US" dirty="0"/>
              <a:t>模型</a:t>
            </a:r>
            <a:r>
              <a:rPr lang="en-US" altLang="zh-CN" dirty="0"/>
              <a:t>-</a:t>
            </a:r>
            <a:r>
              <a:rPr lang="zh-CN" altLang="en-US" dirty="0"/>
              <a:t>视图</a:t>
            </a:r>
            <a:r>
              <a:rPr lang="en-US" altLang="zh-CN" dirty="0"/>
              <a:t>-</a:t>
            </a:r>
            <a:r>
              <a:rPr lang="zh-CN" altLang="en-US" dirty="0"/>
              <a:t>控制器</a:t>
            </a:r>
            <a:r>
              <a:rPr lang="en-US" altLang="zh-CN" dirty="0"/>
              <a:t>(</a:t>
            </a:r>
            <a:r>
              <a:rPr lang="en-US" altLang="zh-CN" dirty="0" err="1"/>
              <a:t>MVC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endParaRPr lang="en-US" altLang="zh-CN" dirty="0"/>
          </a:p>
          <a:p>
            <a:pPr lvl="1" eaLnBrk="1" hangingPunct="1"/>
            <a:r>
              <a:rPr lang="zh-CN" altLang="en-US" dirty="0"/>
              <a:t>模型</a:t>
            </a:r>
            <a:r>
              <a:rPr lang="en-US" altLang="zh-CN" dirty="0"/>
              <a:t>(Model, M)</a:t>
            </a:r>
            <a:r>
              <a:rPr lang="zh-CN" altLang="en-US" dirty="0"/>
              <a:t>：用于管理应用系统的行为和数据，并响应为获取其状态信息</a:t>
            </a:r>
            <a:r>
              <a:rPr lang="en-US" altLang="zh-CN" dirty="0"/>
              <a:t>(</a:t>
            </a:r>
            <a:r>
              <a:rPr lang="zh-CN" altLang="en-US" dirty="0"/>
              <a:t>通常来自视图</a:t>
            </a:r>
            <a:r>
              <a:rPr lang="en-US" altLang="zh-CN" dirty="0"/>
              <a:t>)</a:t>
            </a:r>
            <a:r>
              <a:rPr lang="zh-CN" altLang="en-US" dirty="0"/>
              <a:t>而发出的请求，还会响应更改状态的指令</a:t>
            </a:r>
            <a:r>
              <a:rPr lang="en-US" altLang="zh-CN" dirty="0"/>
              <a:t>(</a:t>
            </a:r>
            <a:r>
              <a:rPr lang="zh-CN" altLang="en-US" dirty="0"/>
              <a:t>通常来自控制器</a:t>
            </a:r>
            <a:r>
              <a:rPr lang="en-US" altLang="zh-CN" dirty="0"/>
              <a:t>)</a:t>
            </a:r>
            <a:endParaRPr lang="zh-CN" altLang="en-US" dirty="0"/>
          </a:p>
          <a:p>
            <a:pPr lvl="1" eaLnBrk="1" hangingPunct="1"/>
            <a:r>
              <a:rPr lang="zh-CN" altLang="en-US" dirty="0"/>
              <a:t>视图</a:t>
            </a:r>
            <a:r>
              <a:rPr lang="en-US" altLang="zh-CN" dirty="0"/>
              <a:t>(View, V)</a:t>
            </a:r>
            <a:r>
              <a:rPr lang="zh-CN" altLang="en-US" dirty="0"/>
              <a:t>：用于管理数据的显示</a:t>
            </a:r>
            <a:endParaRPr lang="en-US" altLang="zh-CN" dirty="0"/>
          </a:p>
          <a:p>
            <a:pPr lvl="1" eaLnBrk="1" hangingPunct="1"/>
            <a:r>
              <a:rPr lang="zh-CN" altLang="en-US" dirty="0"/>
              <a:t>控制器</a:t>
            </a:r>
            <a:r>
              <a:rPr lang="en-US" altLang="zh-CN" dirty="0"/>
              <a:t>(Controller, C)</a:t>
            </a:r>
            <a:r>
              <a:rPr lang="zh-CN" altLang="en-US" dirty="0"/>
              <a:t>：用于解释用户的鼠标和键盘输入，以通知模型和视图进行相应的更改。</a:t>
            </a:r>
            <a:br>
              <a:rPr lang="zh-CN" altLang="en-US" dirty="0"/>
            </a:b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DB3CC80-99F3-59DA-C477-EA9E5B20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82" y="4461174"/>
            <a:ext cx="7884368" cy="188882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CBA2FD11-0BDA-4770-9E98-74FAB5E304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类设计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A65931FF-0F58-45EC-973D-A69A6955D7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分析类图</a:t>
            </a:r>
            <a:endParaRPr lang="en-US" altLang="zh-CN" dirty="0"/>
          </a:p>
          <a:p>
            <a:pPr marL="1587" indent="0" eaLnBrk="1" hangingPunct="1">
              <a:buNone/>
            </a:pPr>
            <a:endParaRPr lang="en-US" altLang="zh-CN" dirty="0"/>
          </a:p>
          <a:p>
            <a:pPr marL="1587" indent="0" eaLnBrk="1" hangingPunct="1">
              <a:buNone/>
            </a:pPr>
            <a:endParaRPr lang="en-US" altLang="zh-CN" dirty="0"/>
          </a:p>
        </p:txBody>
      </p:sp>
      <p:pic>
        <p:nvPicPr>
          <p:cNvPr id="1028" name="图片 1">
            <a:extLst>
              <a:ext uri="{FF2B5EF4-FFF2-40B4-BE49-F238E27FC236}">
                <a16:creationId xmlns:a16="http://schemas.microsoft.com/office/drawing/2014/main" id="{6939C2F5-7EF6-4FAB-A99C-029088A364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844" y="2066131"/>
            <a:ext cx="4895850" cy="394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5096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CBA2FD11-0BDA-4770-9E98-74FAB5E304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类设计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A65931FF-0F58-45EC-973D-A69A6955D7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领域类图</a:t>
            </a:r>
            <a:endParaRPr lang="en-US" altLang="zh-CN" dirty="0"/>
          </a:p>
          <a:p>
            <a:pPr marL="1587" indent="0" eaLnBrk="1" hangingPunct="1">
              <a:buNone/>
            </a:pPr>
            <a:endParaRPr lang="en-US" altLang="zh-CN" dirty="0"/>
          </a:p>
          <a:p>
            <a:pPr marL="1587" indent="0" eaLnBrk="1" hangingPunct="1">
              <a:buNone/>
            </a:pPr>
            <a:endParaRPr lang="en-US" altLang="zh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6D27E7B-DD89-1D74-990B-7BFECBBF8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2420888"/>
            <a:ext cx="8280921" cy="3312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2691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CBA2FD11-0BDA-4770-9E98-74FAB5E304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类设计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A65931FF-0F58-45EC-973D-A69A6955D7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时序图</a:t>
            </a:r>
            <a:endParaRPr lang="en-US" altLang="zh-CN" dirty="0"/>
          </a:p>
          <a:p>
            <a:pPr marL="1587" indent="0" eaLnBrk="1" hangingPunct="1">
              <a:buNone/>
            </a:pPr>
            <a:endParaRPr lang="en-US" altLang="zh-CN" dirty="0"/>
          </a:p>
          <a:p>
            <a:pPr marL="1587" indent="0" eaLnBrk="1" hangingPunct="1">
              <a:buNone/>
            </a:pPr>
            <a:endParaRPr lang="en-US" altLang="zh-C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60C6DB7-F96B-053B-B1B9-58A1CCCBD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564904"/>
            <a:ext cx="3240360" cy="3407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B59CC81-45BA-5669-A104-DB7AC9F2C632}"/>
              </a:ext>
            </a:extLst>
          </p:cNvPr>
          <p:cNvSpPr txBox="1"/>
          <p:nvPr/>
        </p:nvSpPr>
        <p:spPr>
          <a:xfrm>
            <a:off x="755576" y="2032060"/>
            <a:ext cx="1657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注册和登录</a:t>
            </a:r>
            <a:endParaRPr lang="zh-CN" altLang="en-US" dirty="0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707D7325-AF43-FF86-6D22-E0BC33B30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646" y="2511232"/>
            <a:ext cx="3240361" cy="3975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0D2F74A-97CC-54C6-7715-45258ADA85C7}"/>
              </a:ext>
            </a:extLst>
          </p:cNvPr>
          <p:cNvSpPr txBox="1"/>
          <p:nvPr/>
        </p:nvSpPr>
        <p:spPr>
          <a:xfrm>
            <a:off x="4788024" y="2030712"/>
            <a:ext cx="29523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创建、编辑、删除文章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87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CBA2FD11-0BDA-4770-9E98-74FAB5E304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类设计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A65931FF-0F58-45EC-973D-A69A6955D7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时序图</a:t>
            </a:r>
            <a:endParaRPr lang="en-US" altLang="zh-CN" dirty="0"/>
          </a:p>
          <a:p>
            <a:pPr marL="1587" indent="0" eaLnBrk="1" hangingPunct="1">
              <a:buNone/>
            </a:pPr>
            <a:endParaRPr lang="en-US" altLang="zh-CN" dirty="0"/>
          </a:p>
          <a:p>
            <a:pPr marL="1587" indent="0" eaLnBrk="1" hangingPunct="1">
              <a:buNone/>
            </a:pPr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59CC81-45BA-5669-A104-DB7AC9F2C632}"/>
              </a:ext>
            </a:extLst>
          </p:cNvPr>
          <p:cNvSpPr txBox="1"/>
          <p:nvPr/>
        </p:nvSpPr>
        <p:spPr>
          <a:xfrm>
            <a:off x="755576" y="1988840"/>
            <a:ext cx="2880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b="1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使用大模型进行文章解析</a:t>
            </a:r>
            <a:endParaRPr lang="zh-CN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ACB7266-9299-E83E-526A-9718FB531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496" y="2564904"/>
            <a:ext cx="5076329" cy="3304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4140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项目主页</a:t>
            </a:r>
            <a:endParaRPr lang="en-US" altLang="zh-CN" dirty="0"/>
          </a:p>
          <a:p>
            <a:pPr lvl="1"/>
            <a:r>
              <a:rPr lang="zh-CN" altLang="en-US" dirty="0"/>
              <a:t>当前是未登录状态，只能查看文章。</a:t>
            </a:r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274FD53-055B-B466-10CD-7E68D1F73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492896"/>
            <a:ext cx="6567317" cy="355661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搜索功能</a:t>
            </a:r>
            <a:endParaRPr lang="en-US" altLang="zh-CN" dirty="0"/>
          </a:p>
          <a:p>
            <a:pPr lvl="1"/>
            <a:r>
              <a:rPr lang="zh-CN" altLang="en-US" dirty="0"/>
              <a:t>可以对全文进行搜索，也可以对关键词，标题，类别，以及日期进行高级搜索</a:t>
            </a:r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CEF7DD2-9730-3B3E-E7F5-B98A07572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859" y="2852936"/>
            <a:ext cx="6660232" cy="308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531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注册页面</a:t>
            </a:r>
            <a:endParaRPr lang="en-US" altLang="zh-CN" dirty="0"/>
          </a:p>
          <a:p>
            <a:pPr lvl="1"/>
            <a:r>
              <a:rPr lang="zh-CN" altLang="en-US" dirty="0"/>
              <a:t>用户名不能为空，且只能含有数字，</a:t>
            </a:r>
            <a:r>
              <a:rPr lang="zh-CN" alt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字母和</a:t>
            </a:r>
            <a:r>
              <a:rPr lang="en-US" altLang="zh-CN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 . +-_</a:t>
            </a:r>
            <a:r>
              <a:rPr lang="zh-CN" alt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符号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zh-CN" altLang="en-US" dirty="0"/>
              <a:t>邮箱必须符合邮箱格式</a:t>
            </a:r>
            <a:endParaRPr lang="en-US" altLang="zh-CN" dirty="0"/>
          </a:p>
          <a:p>
            <a:pPr lvl="1"/>
            <a:r>
              <a:rPr lang="zh-CN" altLang="en-US" dirty="0"/>
              <a:t>密码必须含有字母和数字，必须大于八位。</a:t>
            </a:r>
            <a:endParaRPr lang="en-US" altLang="zh-CN" dirty="0"/>
          </a:p>
          <a:p>
            <a:pPr lvl="1"/>
            <a:r>
              <a:rPr lang="zh-CN" altLang="en-US" dirty="0"/>
              <a:t>如果用户输入数字不满足上述条件，都会在</a:t>
            </a:r>
            <a:r>
              <a:rPr lang="en-US" altLang="zh-CN" dirty="0"/>
              <a:t>input</a:t>
            </a:r>
            <a:r>
              <a:rPr lang="zh-CN" altLang="en-US" dirty="0"/>
              <a:t>框下显示对应的提示信息。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630AF4-230A-4047-E000-EFD71581C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744" y="3645024"/>
            <a:ext cx="4819082" cy="256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09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登录页面</a:t>
            </a:r>
            <a:endParaRPr lang="en-US" altLang="zh-CN" dirty="0"/>
          </a:p>
          <a:p>
            <a:pPr lvl="1"/>
            <a:r>
              <a:rPr lang="zh-CN" altLang="en-US" dirty="0"/>
              <a:t>输入正确的用户名和密码即可成功登录并跳转到主页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ACAF772-E022-3079-A5E6-279DA65FC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492896"/>
            <a:ext cx="6905798" cy="369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559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个人信息页面</a:t>
            </a:r>
            <a:endParaRPr lang="en-US" altLang="zh-CN" dirty="0"/>
          </a:p>
          <a:p>
            <a:pPr lvl="1"/>
            <a:r>
              <a:rPr lang="zh-CN" altLang="en-US" dirty="0"/>
              <a:t>上方显示用户名和邮箱，可以更新当前用户的个人信息。如果修改用户名后，该用户发表的文章的作者名也会同样更改。下方是该用户发表的文章，点击</a:t>
            </a:r>
            <a:r>
              <a:rPr lang="en-US" altLang="zh-CN" dirty="0"/>
              <a:t>Edit</a:t>
            </a:r>
            <a:r>
              <a:rPr lang="zh-CN" altLang="en-US" dirty="0"/>
              <a:t>可以对文章进行编辑。点击</a:t>
            </a:r>
            <a:r>
              <a:rPr lang="en-US" altLang="zh-CN" dirty="0"/>
              <a:t>Delete</a:t>
            </a:r>
            <a:r>
              <a:rPr lang="zh-CN" altLang="en-US" dirty="0"/>
              <a:t>可以删除文章。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E5FB2FA-2D65-AB59-BFF0-7C22DEA2C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940" y="2924788"/>
            <a:ext cx="5652120" cy="342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95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613CA0C2-76C3-4DAF-9962-5FA61FA4C8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选题与分组</a:t>
            </a:r>
          </a:p>
        </p:txBody>
      </p:sp>
      <p:graphicFrame>
        <p:nvGraphicFramePr>
          <p:cNvPr id="138295" name="Group 55">
            <a:extLst>
              <a:ext uri="{FF2B5EF4-FFF2-40B4-BE49-F238E27FC236}">
                <a16:creationId xmlns:a16="http://schemas.microsoft.com/office/drawing/2014/main" id="{4C5BC54B-DC9B-4676-BA31-A76FA650F655}"/>
              </a:ext>
            </a:extLst>
          </p:cNvPr>
          <p:cNvGraphicFramePr>
            <a:graphicFrameLocks noGrp="1"/>
          </p:cNvGraphicFramePr>
          <p:nvPr/>
        </p:nvGraphicFramePr>
        <p:xfrm>
          <a:off x="468313" y="1412875"/>
          <a:ext cx="8135937" cy="4716464"/>
        </p:xfrm>
        <a:graphic>
          <a:graphicData uri="http://schemas.openxmlformats.org/drawingml/2006/table">
            <a:tbl>
              <a:tblPr/>
              <a:tblGrid>
                <a:gridCol w="149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124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19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93733"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题    目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  <a:cs typeface="+mn-cs"/>
                        </a:rPr>
                        <a:t>文章管理器</a:t>
                      </a:r>
                      <a:endParaRPr kumimoji="0" lang="zh-CN" altLang="zh-CN" sz="2000" b="1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宋体" pitchFamily="2" charset="-122"/>
                        <a:cs typeface="+mn-cs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3733"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班    号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21R0311/21W0312</a:t>
                      </a:r>
                      <a:endParaRPr kumimoji="0" lang="zh-CN" altLang="zh-CN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444"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姓名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学号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联系方式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组长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/</a:t>
                      </a: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组员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3733"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陈俊乐</a:t>
                      </a:r>
                      <a:endParaRPr kumimoji="0" lang="zh-CN" altLang="zh-CN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2021113694</a:t>
                      </a:r>
                      <a:endParaRPr kumimoji="0" lang="zh-CN" altLang="zh-CN" sz="2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503050405090304" pitchFamily="18" charset="0"/>
                        <a:ea typeface="宋体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601122452@qq.com</a:t>
                      </a:r>
                      <a:endParaRPr kumimoji="0" lang="zh-CN" altLang="en-US" sz="2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503050405090304" pitchFamily="18" charset="0"/>
                        <a:ea typeface="宋体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组长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2146"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徐浩铭</a:t>
                      </a:r>
                      <a:endParaRPr kumimoji="0" lang="zh-CN" altLang="zh-CN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2021112905</a:t>
                      </a:r>
                      <a:endParaRPr kumimoji="0" lang="zh-CN" altLang="zh-CN" sz="2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503050405090304" pitchFamily="18" charset="0"/>
                        <a:ea typeface="宋体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2021112905@stu.hit.edu.cn</a:t>
                      </a:r>
                      <a:endParaRPr kumimoji="0" lang="zh-CN" altLang="zh-CN" sz="2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503050405090304" pitchFamily="18" charset="0"/>
                        <a:ea typeface="宋体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组员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3733"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杜佳兴</a:t>
                      </a:r>
                      <a:endParaRPr kumimoji="0" lang="zh-CN" altLang="zh-CN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2021110962</a:t>
                      </a:r>
                      <a:endParaRPr kumimoji="0" lang="zh-CN" altLang="zh-CN" sz="2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503050405090304" pitchFamily="18" charset="0"/>
                        <a:ea typeface="宋体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1903605737@qq.com</a:t>
                      </a:r>
                      <a:endParaRPr kumimoji="0" lang="zh-CN" altLang="zh-CN" sz="2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503050405090304" pitchFamily="18" charset="0"/>
                        <a:ea typeface="宋体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组员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03209"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项目</a:t>
                      </a:r>
                      <a:r>
                        <a:rPr kumimoji="0" lang="en-US" altLang="zh-CN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Github</a:t>
                      </a: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地址</a:t>
                      </a: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https://github.com/HaomingX/Article-Manager</a:t>
                      </a:r>
                      <a:endParaRPr kumimoji="0" lang="zh-CN" altLang="zh-CN" sz="2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503050405090304" pitchFamily="18" charset="0"/>
                        <a:ea typeface="宋体" pitchFamily="2" charset="-122"/>
                        <a:cs typeface="Times New Roman" panose="02020503050405090304" pitchFamily="18" charset="0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3733">
                <a:tc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503050405090304" pitchFamily="18" charset="0"/>
                          <a:ea typeface="宋体" pitchFamily="2" charset="-122"/>
                          <a:cs typeface="Times New Roman" panose="02020503050405090304" pitchFamily="18" charset="0"/>
                        </a:rPr>
                        <a:t>指导教师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90204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 b="1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1pPr>
                      <a:lvl2pPr marL="230505">
                        <a:spcBef>
                          <a:spcPct val="2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6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2pPr>
                      <a:lvl3pPr marL="459105"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14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3pPr>
                      <a:lvl4pPr marL="68453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2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4pPr>
                      <a:lvl5pPr marL="9144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5pPr>
                      <a:lvl6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6pPr>
                      <a:lvl7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7pPr>
                      <a:lvl8pPr marL="22860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8pPr>
                      <a:lvl9pPr marL="2743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Arial" panose="020B0604020202090204" pitchFamily="34" charset="0"/>
                        <a:defRPr sz="1000">
                          <a:solidFill>
                            <a:srgbClr val="000000"/>
                          </a:solidFill>
                          <a:latin typeface="Calibri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15000"/>
                        </a:spcAft>
                        <a:buClr>
                          <a:schemeClr val="accent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宋体" pitchFamily="2" charset="-122"/>
                        </a:rPr>
                        <a:t>杨大易</a:t>
                      </a:r>
                      <a:endParaRPr kumimoji="0" lang="zh-CN" altLang="zh-CN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宋体" pitchFamily="2" charset="-122"/>
                      </a:endParaRPr>
                    </a:p>
                  </a:txBody>
                  <a:tcPr marL="90000" marR="90000" marT="46801" marB="46801" anchor="ctr" anchorCtr="1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发布文章页面</a:t>
            </a:r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EA12C1C-BC74-1653-EB37-A8991441F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1531091"/>
            <a:ext cx="4715098" cy="479715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D176BDD-04DC-BB37-34C9-E2F1D608AA85}"/>
              </a:ext>
            </a:extLst>
          </p:cNvPr>
          <p:cNvSpPr txBox="1"/>
          <p:nvPr/>
        </p:nvSpPr>
        <p:spPr>
          <a:xfrm>
            <a:off x="-235807" y="2492896"/>
            <a:ext cx="414083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用户输入文章的标题，总结，关键词，内容。在内容部分用户可以设置相应的格式并且可以插入图片。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通过下方的下拉框选择文章的分类。这里实现了三级分类。用户可以自定义创建各个级别的分类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用户还可以通过</a:t>
            </a:r>
            <a:r>
              <a:rPr lang="en-US" altLang="zh-CN" dirty="0"/>
              <a:t>is shared</a:t>
            </a:r>
            <a:r>
              <a:rPr lang="zh-CN" altLang="en-US" dirty="0"/>
              <a:t>按钮选择是否共享文章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这里文章的作者自动获取为当前登录的用户并且不可以修改。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338679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编辑文章页面</a:t>
            </a:r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0AE864-8FF1-E82D-CBBC-F1AB2C970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1830" y="1484313"/>
            <a:ext cx="4777121" cy="486916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6DE5A8B-ABD4-0C4C-6F9F-5C29AA1A4ABC}"/>
              </a:ext>
            </a:extLst>
          </p:cNvPr>
          <p:cNvSpPr txBox="1"/>
          <p:nvPr/>
        </p:nvSpPr>
        <p:spPr>
          <a:xfrm>
            <a:off x="22503" y="2886819"/>
            <a:ext cx="37799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zh-CN" altLang="en-US" dirty="0"/>
              <a:t>结构与发布文章页面类似，这里如果想要修改类别，点击类别下方的</a:t>
            </a:r>
            <a:r>
              <a:rPr lang="en-US" altLang="zh-CN" dirty="0"/>
              <a:t>Modify</a:t>
            </a:r>
            <a:r>
              <a:rPr lang="zh-CN" altLang="en-US" dirty="0"/>
              <a:t>按钮，会显示出如同发布文章页面中一样的三个下拉框，用户可以重新选择分类，或者自定义新的分类。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50480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大模型接口调入</a:t>
            </a:r>
            <a:endParaRPr lang="en-US" altLang="zh-CN" dirty="0"/>
          </a:p>
          <a:p>
            <a:pPr lvl="1"/>
            <a:r>
              <a:rPr lang="zh-CN" altLang="en-US" dirty="0"/>
              <a:t>在主页中点击文章标题可以查看该文章的内容。</a:t>
            </a:r>
            <a:endParaRPr lang="en-US" altLang="zh-CN" dirty="0"/>
          </a:p>
          <a:p>
            <a:pPr lvl="1"/>
            <a:r>
              <a:rPr lang="zh-CN" altLang="en-US" dirty="0"/>
              <a:t>如下如所示，点击文章下方的</a:t>
            </a:r>
            <a:r>
              <a:rPr lang="en-US" altLang="zh-CN" dirty="0"/>
              <a:t>LLM Explain</a:t>
            </a:r>
            <a:r>
              <a:rPr lang="zh-CN" altLang="en-US" dirty="0"/>
              <a:t>按钮，可以调用大模型对该文章进行解释。按钮下方即为大模型对该文章的解释，本项目这里调用的是讯飞的星火大模型。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CFCED9E-B155-7460-2EA4-56247E3F4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3212976"/>
            <a:ext cx="5004048" cy="289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57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文章详情页面</a:t>
            </a:r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156B2A8-AB42-031D-4BED-590D98D38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413" y="1700808"/>
            <a:ext cx="4176712" cy="445636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EEE6E55-31E3-79D5-E45A-4AC1DC58796F}"/>
              </a:ext>
            </a:extLst>
          </p:cNvPr>
          <p:cNvSpPr txBox="1"/>
          <p:nvPr/>
        </p:nvSpPr>
        <p:spPr>
          <a:xfrm>
            <a:off x="0" y="1916832"/>
            <a:ext cx="414083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上方为文章的详细内容。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comments</a:t>
            </a:r>
            <a:r>
              <a:rPr lang="zh-CN" altLang="en-US" dirty="0"/>
              <a:t>处为该文章的评论，已登录的用户可以通过</a:t>
            </a:r>
            <a:r>
              <a:rPr lang="en-US" altLang="zh-CN" dirty="0"/>
              <a:t>add a comment</a:t>
            </a:r>
            <a:r>
              <a:rPr lang="zh-CN" altLang="en-US" dirty="0"/>
              <a:t>来对该文章进行评论，也可以点击现有评论的</a:t>
            </a:r>
            <a:r>
              <a:rPr lang="en-US" altLang="zh-CN" dirty="0"/>
              <a:t>reply</a:t>
            </a:r>
            <a:r>
              <a:rPr lang="zh-CN" altLang="en-US" dirty="0"/>
              <a:t>按钮实现回复评论。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在下方的</a:t>
            </a:r>
            <a:r>
              <a:rPr lang="en-US" altLang="zh-CN" dirty="0"/>
              <a:t>chat with article</a:t>
            </a:r>
            <a:r>
              <a:rPr lang="zh-CN" altLang="en-US" dirty="0"/>
              <a:t>中实现了大模型的交互，用户可以向大模型提出问题，如下图所示。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A689E30-B7C3-6617-034A-2200E49CB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59" y="4720229"/>
            <a:ext cx="3947416" cy="168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415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6DDAF12-D9C2-4C18-99DD-48829312E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轮成果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FB9179A-5942-A16A-3EBB-95B66EFEA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github</a:t>
            </a:r>
            <a:r>
              <a:rPr lang="zh-CN" altLang="en-US" dirty="0"/>
              <a:t>仓库记录</a:t>
            </a:r>
            <a:endParaRPr lang="en-US" altLang="zh-CN" dirty="0"/>
          </a:p>
          <a:p>
            <a:pPr marL="1587" indent="0">
              <a:buNone/>
            </a:pP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84ADE22-1037-FAA0-C6E2-BD4A753E4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060848"/>
            <a:ext cx="4103753" cy="444233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231309F-4F1F-913E-C6A9-46E652818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939" y="2708920"/>
            <a:ext cx="405039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5155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DCC24D53-4AE9-4238-A74A-E55086D2DA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两轮</a:t>
            </a:r>
            <a:r>
              <a:rPr lang="en-US" altLang="zh-CN" dirty="0"/>
              <a:t>Project</a:t>
            </a:r>
            <a:r>
              <a:rPr lang="zh-CN" altLang="en-US" dirty="0"/>
              <a:t>对比</a:t>
            </a:r>
            <a:r>
              <a:rPr lang="en-US" altLang="zh-CN" dirty="0"/>
              <a:t>	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6684DB62-7C8D-4BBD-86E3-9CE690082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228600" eaLnBrk="1" hangingPunct="1">
              <a:defRPr/>
            </a:pPr>
            <a:r>
              <a:rPr lang="zh-CN" altLang="en-US" noProof="1"/>
              <a:t>分析所学</a:t>
            </a:r>
            <a:r>
              <a:rPr lang="en-US" altLang="zh-CN" noProof="1"/>
              <a:t>OO</a:t>
            </a:r>
            <a:r>
              <a:rPr lang="zh-CN" altLang="en-US" noProof="1"/>
              <a:t>分析与设计知识，在第</a:t>
            </a:r>
            <a:r>
              <a:rPr lang="en-US" altLang="zh-CN" noProof="1"/>
              <a:t>2</a:t>
            </a:r>
            <a:r>
              <a:rPr lang="zh-CN" altLang="en-US" noProof="1"/>
              <a:t>轮中对第</a:t>
            </a:r>
            <a:r>
              <a:rPr lang="en-US" altLang="zh-CN" noProof="1"/>
              <a:t>1</a:t>
            </a:r>
            <a:r>
              <a:rPr lang="zh-CN" altLang="en-US" noProof="1"/>
              <a:t>轮内容的改进</a:t>
            </a:r>
            <a:endParaRPr lang="en-US" altLang="zh-CN" noProof="1"/>
          </a:p>
          <a:p>
            <a:pPr lvl="1" indent="-228600" eaLnBrk="1" hangingPunct="1">
              <a:defRPr/>
            </a:pPr>
            <a:r>
              <a:rPr lang="zh-CN" altLang="en-US" dirty="0"/>
              <a:t>实现文章的共享及评论功能。并且实现文章编辑器的格式化支持。共享之后所有人可以查看，未登录用户也可以查看，但是不能对文章进行评论。</a:t>
            </a:r>
            <a:endParaRPr lang="en-US" altLang="zh-CN" dirty="0"/>
          </a:p>
          <a:p>
            <a:pPr lvl="1" indent="-228600" eaLnBrk="1" hangingPunct="1">
              <a:defRPr/>
            </a:pPr>
            <a:r>
              <a:rPr lang="zh-CN" altLang="en-US" dirty="0"/>
              <a:t>实现</a:t>
            </a:r>
            <a:r>
              <a:rPr lang="zh-CN" altLang="zh-CN" dirty="0"/>
              <a:t>文章的分类查询和全文搜索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 indent="-228600" eaLnBrk="1" hangingPunct="1">
              <a:defRPr/>
            </a:pPr>
            <a:r>
              <a:rPr lang="zh-CN" altLang="en-US" dirty="0"/>
              <a:t>对网站页面样式进行设置，使页面美观且对用户友好。</a:t>
            </a:r>
            <a:endParaRPr lang="en-US" altLang="zh-CN" dirty="0"/>
          </a:p>
          <a:p>
            <a:pPr lvl="1" indent="-228600" eaLnBrk="1" hangingPunct="1">
              <a:defRPr/>
            </a:pPr>
            <a:r>
              <a:rPr lang="zh-CN" altLang="en-US" dirty="0"/>
              <a:t>实现了大模型交互功能，用户可以对大模型进行提问有关文章的问题。</a:t>
            </a:r>
            <a:endParaRPr lang="en-US" altLang="zh-CN" dirty="0"/>
          </a:p>
          <a:p>
            <a:pPr lvl="1" indent="-228600" eaLnBrk="1" hangingPunct="1">
              <a:defRPr/>
            </a:pPr>
            <a:r>
              <a:rPr lang="zh-CN" altLang="en-US" noProof="1"/>
              <a:t>通过面向对象的分析，确定了该项目的用例模型，并且绘制了分析类图以及领域类图，绘制了时序图。有助于我们更好的理解该项目的整体流程，对合理的编写代码有很大的帮助。</a:t>
            </a:r>
            <a:endParaRPr lang="en-US" altLang="zh-CN" noProof="1"/>
          </a:p>
          <a:p>
            <a:pPr lvl="1" indent="-228600" eaLnBrk="1" hangingPunct="1">
              <a:defRPr/>
            </a:pPr>
            <a:r>
              <a:rPr lang="zh-CN" altLang="en-US" noProof="1"/>
              <a:t>其中分析类图提供了系统静态结构的视图。领域类图帮助理解业务背景和逻辑。时序模型展示了系统动态行为和交互。通过综合使用这些模型，我们可以从不同角度全面理解和设计系统，提高开发效率。有助于我们更好地对系统进行实现和维护。</a:t>
            </a:r>
            <a:endParaRPr lang="en-US" altLang="zh-CN" noProof="1"/>
          </a:p>
          <a:p>
            <a:pPr indent="-228600" eaLnBrk="1" hangingPunct="1">
              <a:defRPr/>
            </a:pPr>
            <a:r>
              <a:rPr lang="zh-CN" altLang="en-US" noProof="1"/>
              <a:t>其他需要说明的事项</a:t>
            </a:r>
            <a:endParaRPr lang="en-US" altLang="zh-CN" noProof="1"/>
          </a:p>
          <a:p>
            <a:pPr lvl="1" indent="-228600" eaLnBrk="1" hangingPunct="1">
              <a:defRPr/>
            </a:pPr>
            <a:r>
              <a:rPr lang="zh-CN" altLang="en-US" noProof="1"/>
              <a:t>无</a:t>
            </a:r>
          </a:p>
          <a:p>
            <a:pPr indent="-228600" eaLnBrk="1" hangingPunct="1">
              <a:defRPr/>
            </a:pPr>
            <a:endParaRPr lang="zh-CN" altLang="en-US" noProof="1"/>
          </a:p>
          <a:p>
            <a:pPr indent="-228600" eaLnBrk="1" hangingPunct="1">
              <a:defRPr/>
            </a:pPr>
            <a:endParaRPr lang="zh-CN" altLang="en-US" noProof="1"/>
          </a:p>
          <a:p>
            <a:pPr indent="-228600" eaLnBrk="1" hangingPunct="1">
              <a:defRPr/>
            </a:pPr>
            <a:endParaRPr lang="zh-CN" altLang="en-US" noProof="1"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DCC24D53-4AE9-4238-A74A-E55086D2DA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Project</a:t>
            </a:r>
            <a:r>
              <a:rPr lang="zh-CN" altLang="en-US" dirty="0"/>
              <a:t>总结</a:t>
            </a:r>
            <a:r>
              <a:rPr lang="en-US" altLang="zh-CN" dirty="0"/>
              <a:t>	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6684DB62-7C8D-4BBD-86E3-9CE690082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228600" eaLnBrk="1" hangingPunct="1">
              <a:defRPr/>
            </a:pPr>
            <a:r>
              <a:rPr lang="zh-CN" altLang="en-US" noProof="1"/>
              <a:t>通过两轮</a:t>
            </a:r>
            <a:r>
              <a:rPr lang="en-US" altLang="zh-CN" noProof="1"/>
              <a:t>Project</a:t>
            </a:r>
            <a:r>
              <a:rPr lang="zh-CN" altLang="en-US" noProof="1"/>
              <a:t>，收获和感受</a:t>
            </a:r>
            <a:endParaRPr lang="en-US" altLang="zh-CN" noProof="1"/>
          </a:p>
          <a:p>
            <a:pPr lvl="1" indent="-228600" eaLnBrk="1" hangingPunct="1">
              <a:defRPr/>
            </a:pPr>
            <a:r>
              <a:rPr lang="zh-CN" altLang="en-US" noProof="1"/>
              <a:t>通过两轮</a:t>
            </a:r>
            <a:r>
              <a:rPr lang="en-US" altLang="zh-CN" noProof="1"/>
              <a:t>project</a:t>
            </a:r>
            <a:r>
              <a:rPr lang="zh-CN" altLang="en-US" noProof="1"/>
              <a:t>学习到了软件开发的基本流程，体会到了结对编程的高效性，通过交流可以快速修改错误并解决问题。</a:t>
            </a:r>
            <a:endParaRPr lang="en-US" altLang="zh-CN" noProof="1"/>
          </a:p>
          <a:p>
            <a:pPr lvl="1" indent="-228600" eaLnBrk="1" hangingPunct="1">
              <a:defRPr/>
            </a:pPr>
            <a:r>
              <a:rPr lang="zh-CN" altLang="en-US" noProof="1"/>
              <a:t>通过使用</a:t>
            </a:r>
            <a:r>
              <a:rPr lang="en-US" altLang="zh-CN" noProof="1"/>
              <a:t>git</a:t>
            </a:r>
            <a:r>
              <a:rPr lang="zh-CN" altLang="en-US" noProof="1"/>
              <a:t>进行版本控制，可以很好的合并分支，并且跟踪历史变更，</a:t>
            </a:r>
            <a:r>
              <a:rPr lang="zh-CN" altLang="en-US" dirty="0"/>
              <a:t>可以轻松地与团队成员共享代码，开展评审工作。</a:t>
            </a:r>
            <a:endParaRPr lang="en-US" altLang="zh-CN" dirty="0"/>
          </a:p>
          <a:p>
            <a:pPr lvl="1" indent="-228600" eaLnBrk="1" hangingPunct="1">
              <a:defRPr/>
            </a:pPr>
            <a:r>
              <a:rPr lang="zh-CN" altLang="en-US" dirty="0"/>
              <a:t>通过对该项目进行面向对象分析，综合使用分析类图，领域类图以及时序模型，从不同角度全面理解和设计系统，提高了我们的开发效率。</a:t>
            </a:r>
            <a:endParaRPr lang="en-US" altLang="zh-CN" dirty="0"/>
          </a:p>
          <a:p>
            <a:pPr lvl="1" indent="-228600" eaLnBrk="1" hangingPunct="1">
              <a:defRPr/>
            </a:pPr>
            <a:r>
              <a:rPr lang="zh-CN" altLang="en-US" noProof="1"/>
              <a:t>了解到了</a:t>
            </a:r>
            <a:r>
              <a:rPr lang="en-US" altLang="zh-CN" noProof="1"/>
              <a:t>Django</a:t>
            </a:r>
            <a:r>
              <a:rPr lang="zh-CN" altLang="en-US" noProof="1"/>
              <a:t>框架的知识，深化了对</a:t>
            </a:r>
            <a:r>
              <a:rPr lang="en-US" altLang="zh-CN" noProof="1"/>
              <a:t>MVC</a:t>
            </a:r>
            <a:r>
              <a:rPr lang="zh-CN" altLang="en-US" noProof="1"/>
              <a:t>架构的理解，学习到了将</a:t>
            </a:r>
            <a:r>
              <a:rPr lang="en-US" altLang="zh-CN" noProof="1"/>
              <a:t>Django</a:t>
            </a:r>
            <a:r>
              <a:rPr lang="zh-CN" altLang="en-US" noProof="1"/>
              <a:t>部署到云上的方法。</a:t>
            </a:r>
            <a:endParaRPr lang="en-US" altLang="zh-CN" noProof="1"/>
          </a:p>
          <a:p>
            <a:pPr indent="-228600" eaLnBrk="1" hangingPunct="1">
              <a:defRPr/>
            </a:pPr>
            <a:r>
              <a:rPr lang="zh-CN" altLang="en-US" noProof="1"/>
              <a:t>对课程的建议和意见</a:t>
            </a:r>
            <a:endParaRPr lang="en-US" altLang="zh-CN" noProof="1"/>
          </a:p>
          <a:p>
            <a:pPr lvl="1" indent="-228600" eaLnBrk="1" hangingPunct="1">
              <a:defRPr/>
            </a:pPr>
            <a:r>
              <a:rPr lang="zh-CN" altLang="en-US" noProof="1"/>
              <a:t>本课程很好的讲授了软件工程方面的各种知识，并且通过项目让我们体验从需求分析到部署的完整开发过程。同时也通过实验让我们学习到了结对编程，软件测试，面向对象设计与分析等方法对软件开发的重要性。加强了我们对课上所学知识的理解。</a:t>
            </a:r>
            <a:endParaRPr lang="en-US" altLang="zh-CN" noProof="1"/>
          </a:p>
          <a:p>
            <a:pPr lvl="1" indent="-228600" eaLnBrk="1" hangingPunct="1">
              <a:defRPr/>
            </a:pPr>
            <a:endParaRPr lang="en-US" altLang="zh-CN" noProof="1"/>
          </a:p>
          <a:p>
            <a:pPr indent="-228600" eaLnBrk="1" hangingPunct="1">
              <a:defRPr/>
            </a:pPr>
            <a:endParaRPr lang="zh-CN" altLang="en-US" noProof="1"/>
          </a:p>
          <a:p>
            <a:pPr indent="-228600" eaLnBrk="1" hangingPunct="1">
              <a:defRPr/>
            </a:pPr>
            <a:endParaRPr lang="zh-CN" altLang="en-US" noProof="1"/>
          </a:p>
          <a:p>
            <a:pPr indent="-228600" eaLnBrk="1" hangingPunct="1">
              <a:defRPr/>
            </a:pPr>
            <a:endParaRPr lang="zh-CN" altLang="en-US" noProof="1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576225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4">
            <a:extLst>
              <a:ext uri="{FF2B5EF4-FFF2-40B4-BE49-F238E27FC236}">
                <a16:creationId xmlns:a16="http://schemas.microsoft.com/office/drawing/2014/main" id="{A564CBD8-6FA5-40D1-88C8-53D8EC986C6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结束</a:t>
            </a:r>
          </a:p>
        </p:txBody>
      </p:sp>
      <p:sp>
        <p:nvSpPr>
          <p:cNvPr id="20483" name="Rectangle 5">
            <a:extLst>
              <a:ext uri="{FF2B5EF4-FFF2-40B4-BE49-F238E27FC236}">
                <a16:creationId xmlns:a16="http://schemas.microsoft.com/office/drawing/2014/main" id="{7112D08B-1843-4156-BBAB-F0C623CA176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fld id="{E48960D5-84C6-4B70-92D8-351CAEB210D2}" type="datetime2">
              <a:rPr lang="zh-CN" altLang="en-US" noProof="1" smtClean="0"/>
              <a:pPr eaLnBrk="1" hangingPunct="1"/>
              <a:t>2024年6月28日</a:t>
            </a:fld>
            <a:endParaRPr lang="zh-CN" altLang="en-US" noProof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D3F7F266-DACF-4860-9697-CF8E96797C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对题目的理解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587902CB-819B-4398-9403-A9555625A5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基本背景</a:t>
            </a:r>
            <a:endParaRPr lang="en-US" altLang="zh-CN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b="0" dirty="0"/>
              <a:t>目前市场上现有的文章管理工具往往不能完全满足特定需求，尤其是在多用户协作、分类管理和权限控制方面存在诸多局限。</a:t>
            </a:r>
            <a:endParaRPr lang="en-US" altLang="zh-CN" b="0" dirty="0"/>
          </a:p>
          <a:p>
            <a:pPr eaLnBrk="1" hangingPunct="1"/>
            <a:r>
              <a:rPr lang="zh-CN" altLang="en-US" dirty="0"/>
              <a:t>现实意义</a:t>
            </a:r>
            <a:endParaRPr lang="en-US" altLang="zh-CN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b="0" dirty="0"/>
              <a:t>学习和开发中，经常会在网络上查询到有用的文章，或开发中的心得体会等，都需要随时记录下来，供以后查阅或同他人分享，这对于提高学习和工作效率至关重要</a:t>
            </a:r>
            <a:endParaRPr lang="en-US" altLang="zh-CN" b="0" dirty="0"/>
          </a:p>
          <a:p>
            <a:pPr eaLnBrk="1" hangingPunct="1"/>
            <a:r>
              <a:rPr lang="zh-CN" altLang="en-US" dirty="0"/>
              <a:t>用户类型</a:t>
            </a:r>
            <a:endParaRPr lang="en-US" altLang="zh-CN" dirty="0"/>
          </a:p>
          <a:p>
            <a:pPr marL="687387" lvl="1" indent="-457200" eaLnBrk="1" hangingPunct="1">
              <a:buFont typeface="+mj-lt"/>
              <a:buAutoNum type="alphaLcParenR"/>
            </a:pPr>
            <a:r>
              <a:rPr lang="zh-CN" altLang="en-US" dirty="0"/>
              <a:t>普通用户</a:t>
            </a:r>
            <a:r>
              <a:rPr lang="zh-CN" altLang="en-US" b="0" dirty="0"/>
              <a:t>（正常使用本系统的功能。包括文章的增删改查，以及评论等。）</a:t>
            </a:r>
            <a:endParaRPr lang="en-US" altLang="zh-CN" b="0" dirty="0"/>
          </a:p>
          <a:p>
            <a:pPr marL="687387" lvl="1" indent="-457200" eaLnBrk="1" hangingPunct="1">
              <a:buFont typeface="+mj-lt"/>
              <a:buAutoNum type="alphaLcParenR"/>
            </a:pPr>
            <a:r>
              <a:rPr lang="zh-CN" altLang="en-US" b="0" dirty="0"/>
              <a:t>管理员（对用户、文章、评论、分类进行管理）</a:t>
            </a:r>
            <a:endParaRPr lang="en-US" altLang="zh-CN" dirty="0"/>
          </a:p>
          <a:p>
            <a:pPr eaLnBrk="1" hangingPunct="1"/>
            <a:r>
              <a:rPr lang="zh-CN" altLang="en-US" dirty="0"/>
              <a:t>需求</a:t>
            </a:r>
            <a:endParaRPr lang="en-US" altLang="zh-CN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b="0" dirty="0"/>
              <a:t>支持个人文章的管理，也可作为网上记事本 </a:t>
            </a:r>
            <a:br>
              <a:rPr lang="zh-CN" altLang="en-US" dirty="0"/>
            </a:br>
            <a:endParaRPr lang="en-US" altLang="zh-C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2178E5D1-7A97-4AD7-9235-30AEABC96A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功能清单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3AC49035-F1C9-40AD-9E20-D0B39572836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zh-CN" dirty="0"/>
          </a:p>
          <a:p>
            <a:pPr eaLnBrk="1" hangingPunct="1"/>
            <a:r>
              <a:rPr lang="zh-CN" altLang="en-US" dirty="0"/>
              <a:t>功能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zh-CN" altLang="en-US" b="0" dirty="0"/>
              <a:t>用户注册和个人信息管理</a:t>
            </a:r>
            <a:endParaRPr lang="en-US" altLang="zh-CN" b="0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zh-CN" sz="2000" dirty="0">
                <a:cs typeface="+mn-cs"/>
              </a:rPr>
              <a:t>新用户能够注册一个账号并输入个人信息，并能够在需要时更新和管理</a:t>
            </a:r>
            <a:r>
              <a:rPr lang="zh-CN" altLang="en-US" sz="2000" dirty="0">
                <a:cs typeface="+mn-cs"/>
              </a:rPr>
              <a:t>用户的</a:t>
            </a:r>
            <a:r>
              <a:rPr lang="zh-CN" altLang="zh-CN" sz="2000" dirty="0">
                <a:cs typeface="+mn-cs"/>
              </a:rPr>
              <a:t>个人信息。</a:t>
            </a:r>
            <a:endParaRPr lang="en-US" altLang="zh-CN" sz="2000" dirty="0">
              <a:cs typeface="+mn-cs"/>
            </a:endParaRPr>
          </a:p>
          <a:p>
            <a:pPr marL="230187" lvl="1" indent="0" eaLnBrk="1" hangingPunct="1">
              <a:buNone/>
            </a:pPr>
            <a:endParaRPr lang="en-US" altLang="zh-CN" b="0" dirty="0"/>
          </a:p>
          <a:p>
            <a:pPr eaLnBrk="1" hangingPunct="1"/>
            <a:r>
              <a:rPr lang="zh-CN" altLang="en-US" dirty="0"/>
              <a:t>功能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  <a:r>
              <a:rPr lang="zh-CN" altLang="zh-CN" b="0" dirty="0"/>
              <a:t>自定义文章分类</a:t>
            </a:r>
            <a:endParaRPr lang="en-US" altLang="zh-CN" b="0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cs typeface="+mn-cs"/>
              </a:rPr>
              <a:t>用户能够自定义文章的分类，以便更好地组织和管理文章，使其更易于查找和使用。并且支持三层以上的分类。</a:t>
            </a:r>
            <a:endParaRPr lang="en-US" altLang="zh-CN" sz="2000" dirty="0">
              <a:cs typeface="+mn-cs"/>
            </a:endParaRPr>
          </a:p>
          <a:p>
            <a:pPr marL="230187" lvl="1" indent="0" eaLnBrk="1" hangingPunct="1">
              <a:buNone/>
            </a:pPr>
            <a:endParaRPr lang="en-US" altLang="zh-CN" sz="2000" dirty="0">
              <a:cs typeface="+mn-cs"/>
            </a:endParaRPr>
          </a:p>
          <a:p>
            <a:pPr eaLnBrk="1" hangingPunct="1"/>
            <a:r>
              <a:rPr lang="zh-CN" altLang="en-US" dirty="0"/>
              <a:t>功能</a:t>
            </a:r>
            <a:r>
              <a:rPr lang="en-US" altLang="zh-CN" dirty="0"/>
              <a:t>3</a:t>
            </a:r>
            <a:r>
              <a:rPr lang="zh-CN" altLang="en-US" dirty="0"/>
              <a:t>：</a:t>
            </a:r>
            <a:r>
              <a:rPr lang="zh-CN" altLang="zh-CN" b="0" dirty="0"/>
              <a:t>文章的</a:t>
            </a:r>
            <a:r>
              <a:rPr lang="en-US" altLang="zh-CN" b="0" dirty="0"/>
              <a:t>CRUD</a:t>
            </a:r>
            <a:r>
              <a:rPr lang="zh-CN" altLang="zh-CN" b="0" dirty="0"/>
              <a:t>操作</a:t>
            </a:r>
            <a:endParaRPr lang="en-US" altLang="zh-CN" b="0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cs typeface="+mn-cs"/>
              </a:rPr>
              <a:t>能够创建、删除和修改文章，以便记录和管理用户的知识和心得体会，使其在需要时易于访问和编辑。</a:t>
            </a:r>
            <a:endParaRPr lang="en-US" altLang="zh-CN" sz="2000" dirty="0">
              <a:cs typeface="+mn-cs"/>
            </a:endParaRPr>
          </a:p>
          <a:p>
            <a:pPr eaLnBrk="1" hangingPunct="1"/>
            <a:endParaRPr lang="en-US" altLang="zh-C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2178E5D1-7A97-4AD7-9235-30AEABC96A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功能清单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3AC49035-F1C9-40AD-9E20-D0B39572836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zh-CN" dirty="0"/>
          </a:p>
          <a:p>
            <a:pPr eaLnBrk="1" hangingPunct="1"/>
            <a:r>
              <a:rPr lang="zh-CN" altLang="en-US" dirty="0"/>
              <a:t>功能</a:t>
            </a:r>
            <a:r>
              <a:rPr lang="en-US" altLang="zh-CN" dirty="0"/>
              <a:t>4</a:t>
            </a:r>
            <a:r>
              <a:rPr lang="zh-CN" altLang="en-US" dirty="0"/>
              <a:t>：</a:t>
            </a:r>
            <a:r>
              <a:rPr lang="zh-CN" altLang="zh-CN" b="0" dirty="0"/>
              <a:t>文章的分类查询和全文搜索</a:t>
            </a:r>
            <a:endParaRPr lang="en-US" altLang="zh-CN" b="0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sz="2000" dirty="0">
                <a:cs typeface="+mn-cs"/>
              </a:rPr>
              <a:t>能够按时间、关键词、标题、类型等条件查询文章，以便快速找到需要的文章，从而提高查找效率</a:t>
            </a:r>
            <a:endParaRPr lang="en-US" altLang="zh-CN" sz="2000" dirty="0">
              <a:cs typeface="+mn-cs"/>
            </a:endParaRPr>
          </a:p>
          <a:p>
            <a:pPr eaLnBrk="1" hangingPunct="1"/>
            <a:endParaRPr lang="en-US" altLang="zh-CN" dirty="0"/>
          </a:p>
          <a:p>
            <a:pPr eaLnBrk="1" hangingPunct="1"/>
            <a:r>
              <a:rPr lang="zh-CN" altLang="en-US" dirty="0"/>
              <a:t>功能</a:t>
            </a:r>
            <a:r>
              <a:rPr lang="en-US" altLang="zh-CN" dirty="0"/>
              <a:t>5</a:t>
            </a:r>
            <a:r>
              <a:rPr lang="zh-CN" altLang="en-US" dirty="0"/>
              <a:t>：</a:t>
            </a:r>
            <a:r>
              <a:rPr lang="zh-CN" altLang="en-US" b="0" dirty="0"/>
              <a:t>共享文章和评论</a:t>
            </a:r>
            <a:endParaRPr lang="en-US" altLang="zh-CN" b="0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zh-CN" sz="2000" dirty="0">
                <a:cs typeface="+mn-cs"/>
              </a:rPr>
              <a:t>能够将某些文章设为共享，以便所有用户都可以查看这些文章并发表评论，从而促进交流和知识共享</a:t>
            </a:r>
            <a:endParaRPr lang="en-US" altLang="zh-CN" sz="2000" dirty="0">
              <a:cs typeface="+mn-cs"/>
            </a:endParaRPr>
          </a:p>
          <a:p>
            <a:pPr eaLnBrk="1" hangingPunct="1"/>
            <a:endParaRPr lang="en-US" altLang="zh-CN" dirty="0"/>
          </a:p>
          <a:p>
            <a:pPr eaLnBrk="1" hangingPunct="1"/>
            <a:r>
              <a:rPr lang="zh-CN" altLang="en-US" dirty="0"/>
              <a:t>功能</a:t>
            </a:r>
            <a:r>
              <a:rPr lang="en-US" altLang="zh-CN" dirty="0"/>
              <a:t>6</a:t>
            </a:r>
            <a:r>
              <a:rPr lang="zh-CN" altLang="en-US" dirty="0"/>
              <a:t>：</a:t>
            </a:r>
            <a:r>
              <a:rPr lang="zh-CN" altLang="zh-CN" b="0" dirty="0"/>
              <a:t>文章编辑器的格式化支持</a:t>
            </a:r>
            <a:r>
              <a:rPr lang="en-US" altLang="zh-CN" b="0" dirty="0"/>
              <a:t>&amp;</a:t>
            </a:r>
            <a:r>
              <a:rPr lang="zh-CN" altLang="en-US" b="0" dirty="0"/>
              <a:t>大模型接口调入</a:t>
            </a:r>
            <a:endParaRPr lang="en-US" altLang="zh-CN" b="0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zh-CN" dirty="0"/>
              <a:t>能够在编辑文章时使用格式化工具，如设置字体、字型、项目符号等，以便使文章内容更加美观和有条理。</a:t>
            </a:r>
            <a:r>
              <a:rPr lang="zh-CN" altLang="en-US" dirty="0"/>
              <a:t>调入大模型接口对用户所选文章进行解读。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0802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635C0C8F-91A3-4472-A8CB-884AC02D5B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非功能需求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AB1EB50B-B1AA-4E9D-ABD3-6B1FCCFE94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zh-CN" dirty="0"/>
          </a:p>
          <a:p>
            <a:pPr eaLnBrk="1" hangingPunct="1"/>
            <a:r>
              <a:rPr lang="zh-CN" altLang="en-US" dirty="0"/>
              <a:t>性能：</a:t>
            </a:r>
            <a:r>
              <a:rPr lang="zh-CN" altLang="en-US" b="0" dirty="0"/>
              <a:t>系统能在短时间内处理大量的并发请求，以保证用户的阅读和发布文章的体验。因为博客系统的用户可能非常多，他们可能同时在线，需要系统具有良好的并发处理能力。</a:t>
            </a:r>
            <a:endParaRPr lang="en-US" altLang="zh-CN" b="0" dirty="0"/>
          </a:p>
          <a:p>
            <a:pPr eaLnBrk="1" hangingPunct="1"/>
            <a:r>
              <a:rPr lang="zh-CN" altLang="en-US" dirty="0"/>
              <a:t>可用性：</a:t>
            </a:r>
            <a:r>
              <a:rPr lang="zh-CN" altLang="en-US" b="0" dirty="0"/>
              <a:t>系统有直观易用的用户界面，使用户可以轻松地注册、登录、发布和编辑文章。因为用户友好的界面可以提高用户的使用体验，增加用户的满意度和系统的使用率。</a:t>
            </a:r>
            <a:endParaRPr lang="en-US" altLang="zh-CN" b="0" dirty="0"/>
          </a:p>
          <a:p>
            <a:pPr eaLnBrk="1" hangingPunct="1"/>
            <a:r>
              <a:rPr lang="zh-CN" altLang="en-US" dirty="0"/>
              <a:t>可靠性：</a:t>
            </a:r>
            <a:r>
              <a:rPr lang="zh-CN" altLang="en-US" b="0" dirty="0"/>
              <a:t>该系统在错误处理，数据验证及权限控制方面有良好表现，可靠性较高。能确保数据的准确性和一致性，避免因系统故障导致的数据丢失或错误。</a:t>
            </a:r>
            <a:endParaRPr lang="en-US" altLang="zh-CN" b="0" dirty="0"/>
          </a:p>
          <a:p>
            <a:pPr eaLnBrk="1" hangingPunct="1"/>
            <a:r>
              <a:rPr lang="zh-CN" altLang="en-US" dirty="0"/>
              <a:t>实现 ：</a:t>
            </a:r>
            <a:r>
              <a:rPr lang="zh-CN" altLang="en-US" b="0" dirty="0"/>
              <a:t>本项目使用</a:t>
            </a:r>
            <a:r>
              <a:rPr lang="en-US" altLang="zh-CN" b="0" dirty="0"/>
              <a:t>Django</a:t>
            </a:r>
            <a:r>
              <a:rPr lang="zh-CN" altLang="en-US" b="0" dirty="0"/>
              <a:t>框架。因为其适用于快速开发，可以节省时间，减少重复工作；此外其组件丰富，安全性较高，且可扩展性和可维护性较好。</a:t>
            </a:r>
            <a:br>
              <a:rPr lang="zh-CN" altLang="en-US" b="0" dirty="0"/>
            </a:br>
            <a:endParaRPr lang="zh-CN" altLang="en-US" b="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7C7B9A5F-2CB9-4E9B-8328-682E5E9A29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系统开发技术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60DF192F-4797-4662-B3A0-BA76C07BD7B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编程语言</a:t>
            </a:r>
            <a:endParaRPr lang="en-US" altLang="zh-CN" dirty="0"/>
          </a:p>
          <a:p>
            <a:pPr marL="1587" indent="0" eaLnBrk="1" hangingPunct="1">
              <a:buNone/>
            </a:pPr>
            <a:r>
              <a:rPr lang="en-US" altLang="zh-CN" b="0" dirty="0"/>
              <a:t>      Python</a:t>
            </a:r>
            <a:r>
              <a:rPr lang="zh-CN" altLang="en-US" b="0" dirty="0"/>
              <a:t>、</a:t>
            </a:r>
            <a:r>
              <a:rPr lang="en-US" altLang="zh-CN" b="0" dirty="0"/>
              <a:t> HTML </a:t>
            </a:r>
            <a:r>
              <a:rPr lang="zh-CN" altLang="en-US" b="0" dirty="0"/>
              <a:t>、</a:t>
            </a:r>
            <a:r>
              <a:rPr lang="en-US" altLang="zh-CN" b="0" dirty="0"/>
              <a:t> CSS </a:t>
            </a:r>
            <a:r>
              <a:rPr lang="zh-CN" altLang="en-US" b="0" dirty="0"/>
              <a:t>、</a:t>
            </a:r>
            <a:r>
              <a:rPr lang="en-US" altLang="zh-CN" b="0" dirty="0"/>
              <a:t>JavaScript</a:t>
            </a:r>
            <a:endParaRPr lang="zh-CN" altLang="en-US" b="0" dirty="0"/>
          </a:p>
          <a:p>
            <a:pPr eaLnBrk="1" hangingPunct="1"/>
            <a:r>
              <a:rPr lang="zh-CN" altLang="en-US" dirty="0"/>
              <a:t>开发环境</a:t>
            </a:r>
            <a:endParaRPr lang="en-US" altLang="zh-CN" dirty="0"/>
          </a:p>
          <a:p>
            <a:pPr marL="1587" indent="0" eaLnBrk="1" hangingPunct="1">
              <a:buNone/>
            </a:pPr>
            <a:r>
              <a:rPr lang="en-US" altLang="zh-CN" dirty="0"/>
              <a:t>     </a:t>
            </a:r>
            <a:r>
              <a:rPr lang="en-US" altLang="zh-CN" b="0" dirty="0"/>
              <a:t>Windows11</a:t>
            </a:r>
            <a:r>
              <a:rPr lang="zh-CN" altLang="en-US" b="0" dirty="0"/>
              <a:t>、</a:t>
            </a:r>
            <a:r>
              <a:rPr lang="en-US" altLang="zh-CN" b="0" dirty="0"/>
              <a:t>PyCharm</a:t>
            </a:r>
            <a:r>
              <a:rPr lang="zh-CN" altLang="en-US" b="0" dirty="0"/>
              <a:t>、</a:t>
            </a:r>
            <a:r>
              <a:rPr lang="en-US" altLang="zh-CN" b="0" dirty="0"/>
              <a:t>Django</a:t>
            </a:r>
            <a:r>
              <a:rPr lang="zh-CN" altLang="en-US" b="0" dirty="0"/>
              <a:t>、</a:t>
            </a:r>
            <a:r>
              <a:rPr lang="en-US" altLang="zh-CN" b="0" dirty="0"/>
              <a:t>SQLite</a:t>
            </a:r>
            <a:r>
              <a:rPr lang="zh-CN" altLang="en-US" b="0" dirty="0"/>
              <a:t>、</a:t>
            </a:r>
            <a:r>
              <a:rPr lang="en-US" altLang="zh-CN" b="0" dirty="0"/>
              <a:t>Git</a:t>
            </a:r>
            <a:endParaRPr lang="zh-CN" altLang="en-US" b="0" dirty="0"/>
          </a:p>
          <a:p>
            <a:pPr eaLnBrk="1" hangingPunct="1"/>
            <a:r>
              <a:rPr lang="zh-CN" altLang="en-US" dirty="0"/>
              <a:t>运行环境</a:t>
            </a:r>
            <a:endParaRPr lang="en-US" altLang="zh-CN" dirty="0"/>
          </a:p>
          <a:p>
            <a:pPr marL="1587" indent="0" eaLnBrk="1" hangingPunct="1">
              <a:buNone/>
            </a:pPr>
            <a:r>
              <a:rPr lang="zh-CN" altLang="en-US" dirty="0"/>
              <a:t>     </a:t>
            </a:r>
            <a:r>
              <a:rPr lang="en-US" altLang="zh-CN" b="0" dirty="0"/>
              <a:t>python3.11</a:t>
            </a:r>
            <a:endParaRPr lang="zh-CN" altLang="en-US" b="0" dirty="0"/>
          </a:p>
          <a:p>
            <a:pPr eaLnBrk="1" hangingPunct="1"/>
            <a:r>
              <a:rPr lang="zh-CN" altLang="en-US" dirty="0"/>
              <a:t>主要技术</a:t>
            </a:r>
            <a:endParaRPr lang="en-US" altLang="zh-CN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en-US" altLang="zh-CN" dirty="0"/>
              <a:t>Django Web </a:t>
            </a:r>
            <a:r>
              <a:rPr lang="zh-CN" altLang="en-US" dirty="0"/>
              <a:t>框架：可以快速开发安全和可维护的 </a:t>
            </a:r>
            <a:r>
              <a:rPr lang="en-US" altLang="zh-CN" dirty="0"/>
              <a:t>Web </a:t>
            </a:r>
            <a:r>
              <a:rPr lang="zh-CN" altLang="en-US" dirty="0"/>
              <a:t>应用程序</a:t>
            </a:r>
            <a:endParaRPr lang="en-US" altLang="zh-CN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en-US" altLang="zh-CN" dirty="0"/>
              <a:t>HTML &amp; CSS</a:t>
            </a:r>
            <a:r>
              <a:rPr lang="zh-CN" altLang="en-US" dirty="0"/>
              <a:t>：构建用户友好的网页界面</a:t>
            </a:r>
            <a:endParaRPr lang="en-US" altLang="zh-CN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en-US" altLang="zh-CN" dirty="0"/>
              <a:t>Git</a:t>
            </a:r>
            <a:r>
              <a:rPr lang="zh-CN" altLang="en-US" dirty="0"/>
              <a:t>：用于版本控制和团队协作，确保代码管理规范和开发过程中的变更可追溯</a:t>
            </a:r>
            <a:endParaRPr lang="en-US" altLang="zh-CN" dirty="0"/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en-US" altLang="zh-CN" dirty="0"/>
              <a:t>SQLite</a:t>
            </a:r>
            <a:r>
              <a:rPr lang="zh-CN" altLang="en-US" dirty="0"/>
              <a:t>：快速设置和轻量级项目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56460647-A818-4407-BE45-BAF41FC026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团队分工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ACD5598D-8805-4B45-9C4D-9902738BD9A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95288" y="1484784"/>
            <a:ext cx="8208962" cy="5113337"/>
          </a:xfrm>
        </p:spPr>
        <p:txBody>
          <a:bodyPr/>
          <a:lstStyle/>
          <a:p>
            <a:pPr eaLnBrk="1" hangingPunct="1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用户注册和个人信息管理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负责人：徐浩铭</a:t>
            </a:r>
            <a:endParaRPr lang="en-US" altLang="zh-CN" sz="18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28600" indent="-227013" algn="l" rtl="0" eaLnBrk="1" fontAlgn="base" hangingPunct="1">
              <a:spcBef>
                <a:spcPct val="35000"/>
              </a:spcBef>
              <a:spcAft>
                <a:spcPct val="15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zh-CN" alt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自定义文章分类</a:t>
            </a:r>
            <a:endParaRPr lang="en-US" altLang="zh-CN" sz="18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负责人：陈俊乐</a:t>
            </a:r>
            <a:endParaRPr lang="zh-CN" altLang="en-US" sz="18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/>
            <a:r>
              <a:rPr lang="zh-CN" alt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文章的</a:t>
            </a:r>
            <a:r>
              <a:rPr lang="en-US" altLang="zh-C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CRUD</a:t>
            </a:r>
            <a:r>
              <a:rPr lang="zh-CN" alt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</a:t>
            </a:r>
            <a:endParaRPr lang="en-US" altLang="zh-CN" sz="18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sz="16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负责人：陈俊乐</a:t>
            </a:r>
            <a:endParaRPr lang="zh-CN" altLang="en-US" sz="16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/>
            <a:r>
              <a:rPr lang="zh-CN" alt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文章的分类查询和全文搜索</a:t>
            </a:r>
            <a:endParaRPr lang="en-US" altLang="zh-CN" sz="18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负责人：杜佳兴</a:t>
            </a:r>
            <a:endParaRPr lang="zh-CN" altLang="en-US" sz="18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/>
            <a:r>
              <a:rPr lang="zh-CN" alt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共享文章和评论</a:t>
            </a:r>
            <a:endParaRPr lang="en-US" altLang="zh-CN" sz="18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负责人：杜佳兴</a:t>
            </a:r>
            <a:endParaRPr lang="zh-CN" altLang="en-US" sz="16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/>
            <a:r>
              <a:rPr lang="zh-CN" alt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文章编辑器的格式化支持</a:t>
            </a:r>
            <a:r>
              <a:rPr lang="en-US" altLang="zh-CN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&amp;</a:t>
            </a:r>
            <a:r>
              <a:rPr lang="zh-CN" altLang="en-US" sz="18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大模型接口调入</a:t>
            </a:r>
            <a:endParaRPr lang="en-US" altLang="zh-CN" sz="18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zh-CN" altLang="en-US" sz="16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负责人：徐浩铭</a:t>
            </a:r>
            <a:endParaRPr lang="en-US" altLang="zh-CN" sz="16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Char char="Ø"/>
            </a:pPr>
            <a:endParaRPr lang="en-US" altLang="zh-CN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/>
            <a:endParaRPr lang="zh-CN" altLang="en-US" sz="18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/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eaLnBrk="1" hangingPunct="1"/>
            <a:endParaRPr lang="zh-CN" altLang="zh-C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3287BE11-7E85-4C14-92EE-33137DA7AA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开发进度计划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8620E365-B08C-474B-AD5F-9C46391E56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以周为单位，阐述每周拟达到的目标</a:t>
            </a:r>
            <a:endParaRPr lang="en-US" altLang="zh-CN" dirty="0"/>
          </a:p>
          <a:p>
            <a:pPr lvl="1"/>
            <a:r>
              <a:rPr lang="zh-CN" altLang="en-US" b="1" dirty="0"/>
              <a:t>第</a:t>
            </a:r>
            <a:r>
              <a:rPr lang="en-US" altLang="zh-CN" b="1" dirty="0"/>
              <a:t>9-10</a:t>
            </a:r>
            <a:r>
              <a:rPr lang="zh-CN" altLang="en-US" b="1" dirty="0"/>
              <a:t>周 </a:t>
            </a:r>
            <a:r>
              <a:rPr lang="zh-CN" altLang="en-US" dirty="0"/>
              <a:t>：进行了选题、列举需求及其优先级、确定项目迭代计划</a:t>
            </a:r>
            <a:endParaRPr lang="en-US" altLang="zh-CN" dirty="0"/>
          </a:p>
          <a:p>
            <a:pPr lvl="1"/>
            <a:r>
              <a:rPr lang="zh-CN" altLang="en-US" b="1" dirty="0"/>
              <a:t>第</a:t>
            </a:r>
            <a:r>
              <a:rPr lang="en-US" altLang="zh-CN" b="1" dirty="0"/>
              <a:t>11-14</a:t>
            </a:r>
            <a:r>
              <a:rPr lang="zh-CN" altLang="en-US" b="1" dirty="0"/>
              <a:t>周</a:t>
            </a:r>
            <a:r>
              <a:rPr lang="zh-CN" altLang="en-US" dirty="0"/>
              <a:t>：第一轮迭代</a:t>
            </a:r>
            <a:endParaRPr lang="en-US" altLang="zh-CN" dirty="0"/>
          </a:p>
          <a:p>
            <a:pPr lvl="2"/>
            <a:r>
              <a:rPr lang="zh-CN" altLang="en-US" dirty="0"/>
              <a:t>第</a:t>
            </a:r>
            <a:r>
              <a:rPr lang="en-US" altLang="zh-CN" dirty="0"/>
              <a:t>11</a:t>
            </a:r>
            <a:r>
              <a:rPr lang="zh-CN" altLang="en-US" dirty="0"/>
              <a:t>周：确定项目所用编程语言及开发环境。</a:t>
            </a:r>
            <a:endParaRPr lang="en-US" altLang="zh-CN" dirty="0"/>
          </a:p>
          <a:p>
            <a:pPr lvl="2"/>
            <a:r>
              <a:rPr lang="zh-CN" altLang="en-US" dirty="0"/>
              <a:t>第</a:t>
            </a:r>
            <a:r>
              <a:rPr lang="en-US" altLang="zh-CN" dirty="0"/>
              <a:t>12</a:t>
            </a:r>
            <a:r>
              <a:rPr lang="zh-CN" altLang="en-US" dirty="0"/>
              <a:t>周：实现发布、编辑、删除文章的操作。</a:t>
            </a:r>
            <a:endParaRPr lang="en-US" altLang="zh-CN" dirty="0"/>
          </a:p>
          <a:p>
            <a:pPr lvl="2"/>
            <a:r>
              <a:rPr lang="zh-CN" altLang="en-US" dirty="0"/>
              <a:t>第</a:t>
            </a:r>
            <a:r>
              <a:rPr lang="en-US" altLang="zh-CN" dirty="0"/>
              <a:t>13</a:t>
            </a:r>
            <a:r>
              <a:rPr lang="zh-CN" altLang="en-US" dirty="0"/>
              <a:t>周：实现了用户的登录，及用户个人信息的修改。并对用户进行权限控制。未登录用户只能查看当前的文章，无法编辑和发布文章。</a:t>
            </a:r>
            <a:endParaRPr lang="en-US" altLang="zh-CN" dirty="0"/>
          </a:p>
          <a:p>
            <a:pPr lvl="2"/>
            <a:r>
              <a:rPr lang="zh-CN" altLang="en-US" dirty="0"/>
              <a:t>第</a:t>
            </a:r>
            <a:r>
              <a:rPr lang="en-US" altLang="zh-CN" dirty="0"/>
              <a:t>14</a:t>
            </a:r>
            <a:r>
              <a:rPr lang="zh-CN" altLang="en-US" dirty="0"/>
              <a:t>周：实现发布时用户可以对文章进行自定义分类，实现大模型接口调入。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FF0000"/>
                </a:solidFill>
              </a:rPr>
              <a:t>上述目标成功按时完成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b="1" dirty="0"/>
              <a:t>第</a:t>
            </a:r>
            <a:r>
              <a:rPr lang="en-US" altLang="zh-CN" b="1" dirty="0"/>
              <a:t>15-17</a:t>
            </a:r>
            <a:r>
              <a:rPr lang="zh-CN" altLang="en-US" b="1" dirty="0"/>
              <a:t>周</a:t>
            </a:r>
            <a:r>
              <a:rPr lang="zh-CN" altLang="en-US" dirty="0"/>
              <a:t>：第二轮迭代</a:t>
            </a:r>
            <a:endParaRPr lang="en-US" altLang="zh-CN" dirty="0"/>
          </a:p>
          <a:p>
            <a:pPr lvl="2"/>
            <a:r>
              <a:rPr lang="zh-CN" altLang="en-US" dirty="0"/>
              <a:t>第</a:t>
            </a:r>
            <a:r>
              <a:rPr lang="en-US" altLang="zh-CN" dirty="0"/>
              <a:t>15</a:t>
            </a:r>
            <a:r>
              <a:rPr lang="zh-CN" altLang="en-US" dirty="0"/>
              <a:t>周：实现文章的共享及评论功能。并且实现文章编辑器的格式化支持。</a:t>
            </a:r>
            <a:endParaRPr lang="en-US" altLang="zh-CN" dirty="0"/>
          </a:p>
          <a:p>
            <a:pPr lvl="2"/>
            <a:r>
              <a:rPr lang="zh-CN" altLang="en-US" dirty="0"/>
              <a:t>第</a:t>
            </a:r>
            <a:r>
              <a:rPr lang="en-US" altLang="zh-CN" dirty="0"/>
              <a:t>16</a:t>
            </a:r>
            <a:r>
              <a:rPr lang="zh-CN" altLang="en-US" dirty="0"/>
              <a:t>周：实现</a:t>
            </a:r>
            <a:r>
              <a:rPr lang="zh-CN" altLang="zh-CN" dirty="0"/>
              <a:t>文章的分类查询和全文搜索</a:t>
            </a:r>
            <a:r>
              <a:rPr lang="zh-CN" altLang="en-US" dirty="0"/>
              <a:t>。</a:t>
            </a:r>
            <a:endParaRPr lang="en-US" altLang="zh-CN" dirty="0"/>
          </a:p>
          <a:p>
            <a:pPr lvl="2"/>
            <a:r>
              <a:rPr lang="zh-CN" altLang="en-US" dirty="0"/>
              <a:t>第</a:t>
            </a:r>
            <a:r>
              <a:rPr lang="en-US" altLang="zh-CN" dirty="0"/>
              <a:t>17</a:t>
            </a:r>
            <a:r>
              <a:rPr lang="zh-CN" altLang="en-US" dirty="0"/>
              <a:t>周：对网站页面样式进行设置，使页面美观且对用户友好。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FF0000"/>
                </a:solidFill>
              </a:rPr>
              <a:t>第二轮迭代在</a:t>
            </a:r>
            <a:r>
              <a:rPr lang="en-US" altLang="zh-CN" dirty="0">
                <a:solidFill>
                  <a:srgbClr val="FF0000"/>
                </a:solidFill>
              </a:rPr>
              <a:t>15</a:t>
            </a:r>
            <a:r>
              <a:rPr lang="zh-CN" altLang="en-US" dirty="0">
                <a:solidFill>
                  <a:srgbClr val="FF0000"/>
                </a:solidFill>
              </a:rPr>
              <a:t>周提前完成，并且还另外实现了大模型交互的功能。并且成功将项目部署到云上。</a:t>
            </a:r>
            <a:endParaRPr lang="en-US" altLang="zh-CN" dirty="0">
              <a:solidFill>
                <a:srgbClr val="FF0000"/>
              </a:solidFill>
            </a:endParaRPr>
          </a:p>
          <a:p>
            <a:pPr marL="4762" indent="0">
              <a:buNone/>
            </a:pPr>
            <a:br>
              <a:rPr lang="zh-CN" altLang="en-US" dirty="0"/>
            </a:br>
            <a:br>
              <a:rPr lang="zh-CN" altLang="en-US" dirty="0"/>
            </a:br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CITRUS">
  <a:themeElements>
    <a:clrScheme name="1_CITRUS 2">
      <a:dk1>
        <a:srgbClr val="000000"/>
      </a:dk1>
      <a:lt1>
        <a:srgbClr val="FFFFFF"/>
      </a:lt1>
      <a:dk2>
        <a:srgbClr val="000000"/>
      </a:dk2>
      <a:lt2>
        <a:srgbClr val="777777"/>
      </a:lt2>
      <a:accent1>
        <a:srgbClr val="00CC00"/>
      </a:accent1>
      <a:accent2>
        <a:srgbClr val="FF822D"/>
      </a:accent2>
      <a:accent3>
        <a:srgbClr val="FFFFFF"/>
      </a:accent3>
      <a:accent4>
        <a:srgbClr val="000000"/>
      </a:accent4>
      <a:accent5>
        <a:srgbClr val="AAE2AA"/>
      </a:accent5>
      <a:accent6>
        <a:srgbClr val="E77528"/>
      </a:accent6>
      <a:hlink>
        <a:srgbClr val="FF63B1"/>
      </a:hlink>
      <a:folHlink>
        <a:srgbClr val="B2B2B2"/>
      </a:folHlink>
    </a:clrScheme>
    <a:fontScheme name="1_CITRUS">
      <a:majorFont>
        <a:latin typeface="Calibri"/>
        <a:ea typeface="楷体_GB2312"/>
        <a:cs typeface="宋体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CITRUS 1">
        <a:dk1>
          <a:srgbClr val="FC6600"/>
        </a:dk1>
        <a:lt1>
          <a:srgbClr val="C6FE82"/>
        </a:lt1>
        <a:dk2>
          <a:srgbClr val="FFFFFF"/>
        </a:dk2>
        <a:lt2>
          <a:srgbClr val="000000"/>
        </a:lt2>
        <a:accent1>
          <a:srgbClr val="00CC00"/>
        </a:accent1>
        <a:accent2>
          <a:srgbClr val="FF822D"/>
        </a:accent2>
        <a:accent3>
          <a:srgbClr val="DFFEC1"/>
        </a:accent3>
        <a:accent4>
          <a:srgbClr val="D75600"/>
        </a:accent4>
        <a:accent5>
          <a:srgbClr val="AAE2AA"/>
        </a:accent5>
        <a:accent6>
          <a:srgbClr val="E77528"/>
        </a:accent6>
        <a:hlink>
          <a:srgbClr val="FF63B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2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00CC00"/>
        </a:accent1>
        <a:accent2>
          <a:srgbClr val="FF822D"/>
        </a:accent2>
        <a:accent3>
          <a:srgbClr val="FFFFFF"/>
        </a:accent3>
        <a:accent4>
          <a:srgbClr val="000000"/>
        </a:accent4>
        <a:accent5>
          <a:srgbClr val="AAE2AA"/>
        </a:accent5>
        <a:accent6>
          <a:srgbClr val="E77528"/>
        </a:accent6>
        <a:hlink>
          <a:srgbClr val="FF63B1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3">
        <a:dk1>
          <a:srgbClr val="000000"/>
        </a:dk1>
        <a:lt1>
          <a:srgbClr val="FFFFFF"/>
        </a:lt1>
        <a:dk2>
          <a:srgbClr val="000000"/>
        </a:dk2>
        <a:lt2>
          <a:srgbClr val="4D4D4D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4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72CE86"/>
        </a:accent1>
        <a:accent2>
          <a:srgbClr val="F6B070"/>
        </a:accent2>
        <a:accent3>
          <a:srgbClr val="FFFFFF"/>
        </a:accent3>
        <a:accent4>
          <a:srgbClr val="000000"/>
        </a:accent4>
        <a:accent5>
          <a:srgbClr val="BCE3C3"/>
        </a:accent5>
        <a:accent6>
          <a:srgbClr val="DF9F65"/>
        </a:accent6>
        <a:hlink>
          <a:srgbClr val="EB9DC4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5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F58F91"/>
        </a:accent1>
        <a:accent2>
          <a:srgbClr val="CE7162"/>
        </a:accent2>
        <a:accent3>
          <a:srgbClr val="FFFFFF"/>
        </a:accent3>
        <a:accent4>
          <a:srgbClr val="000000"/>
        </a:accent4>
        <a:accent5>
          <a:srgbClr val="F9C6C7"/>
        </a:accent5>
        <a:accent6>
          <a:srgbClr val="BA6658"/>
        </a:accent6>
        <a:hlink>
          <a:srgbClr val="F6CA7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6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FAB774"/>
        </a:accent1>
        <a:accent2>
          <a:srgbClr val="CBACD4"/>
        </a:accent2>
        <a:accent3>
          <a:srgbClr val="FFFFFF"/>
        </a:accent3>
        <a:accent4>
          <a:srgbClr val="000000"/>
        </a:accent4>
        <a:accent5>
          <a:srgbClr val="FCD8BC"/>
        </a:accent5>
        <a:accent6>
          <a:srgbClr val="B89BC0"/>
        </a:accent6>
        <a:hlink>
          <a:srgbClr val="C2EB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7">
        <a:dk1>
          <a:srgbClr val="3B6147"/>
        </a:dk1>
        <a:lt1>
          <a:srgbClr val="CED5E8"/>
        </a:lt1>
        <a:dk2>
          <a:srgbClr val="FFFFFF"/>
        </a:dk2>
        <a:lt2>
          <a:srgbClr val="777777"/>
        </a:lt2>
        <a:accent1>
          <a:srgbClr val="FEA868"/>
        </a:accent1>
        <a:accent2>
          <a:srgbClr val="9AA8D0"/>
        </a:accent2>
        <a:accent3>
          <a:srgbClr val="E3E7F2"/>
        </a:accent3>
        <a:accent4>
          <a:srgbClr val="31523B"/>
        </a:accent4>
        <a:accent5>
          <a:srgbClr val="FED1B9"/>
        </a:accent5>
        <a:accent6>
          <a:srgbClr val="8B98BC"/>
        </a:accent6>
        <a:hlink>
          <a:srgbClr val="9CE157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8">
        <a:dk1>
          <a:srgbClr val="2C395E"/>
        </a:dk1>
        <a:lt1>
          <a:srgbClr val="8798C7"/>
        </a:lt1>
        <a:dk2>
          <a:srgbClr val="FFFFFF"/>
        </a:dk2>
        <a:lt2>
          <a:srgbClr val="000000"/>
        </a:lt2>
        <a:accent1>
          <a:srgbClr val="FEE168"/>
        </a:accent1>
        <a:accent2>
          <a:srgbClr val="BAE482"/>
        </a:accent2>
        <a:accent3>
          <a:srgbClr val="C3CAE0"/>
        </a:accent3>
        <a:accent4>
          <a:srgbClr val="242F4F"/>
        </a:accent4>
        <a:accent5>
          <a:srgbClr val="FEEEB9"/>
        </a:accent5>
        <a:accent6>
          <a:srgbClr val="A8CF75"/>
        </a:accent6>
        <a:hlink>
          <a:srgbClr val="EFAD6B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CITRUS">
  <a:themeElements>
    <a:clrScheme name="1_CITRUS 2">
      <a:dk1>
        <a:srgbClr val="000000"/>
      </a:dk1>
      <a:lt1>
        <a:srgbClr val="FFFFFF"/>
      </a:lt1>
      <a:dk2>
        <a:srgbClr val="000000"/>
      </a:dk2>
      <a:lt2>
        <a:srgbClr val="777777"/>
      </a:lt2>
      <a:accent1>
        <a:srgbClr val="00CC00"/>
      </a:accent1>
      <a:accent2>
        <a:srgbClr val="FF822D"/>
      </a:accent2>
      <a:accent3>
        <a:srgbClr val="FFFFFF"/>
      </a:accent3>
      <a:accent4>
        <a:srgbClr val="000000"/>
      </a:accent4>
      <a:accent5>
        <a:srgbClr val="AAE2AA"/>
      </a:accent5>
      <a:accent6>
        <a:srgbClr val="E77528"/>
      </a:accent6>
      <a:hlink>
        <a:srgbClr val="FF63B1"/>
      </a:hlink>
      <a:folHlink>
        <a:srgbClr val="B2B2B2"/>
      </a:folHlink>
    </a:clrScheme>
    <a:fontScheme name="1_CITRUS">
      <a:majorFont>
        <a:latin typeface="Calibri"/>
        <a:ea typeface="楷体_GB2312"/>
        <a:cs typeface="宋体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CITRUS 1">
        <a:dk1>
          <a:srgbClr val="FC6600"/>
        </a:dk1>
        <a:lt1>
          <a:srgbClr val="C6FE82"/>
        </a:lt1>
        <a:dk2>
          <a:srgbClr val="FFFFFF"/>
        </a:dk2>
        <a:lt2>
          <a:srgbClr val="000000"/>
        </a:lt2>
        <a:accent1>
          <a:srgbClr val="00CC00"/>
        </a:accent1>
        <a:accent2>
          <a:srgbClr val="FF822D"/>
        </a:accent2>
        <a:accent3>
          <a:srgbClr val="DFFEC1"/>
        </a:accent3>
        <a:accent4>
          <a:srgbClr val="D75600"/>
        </a:accent4>
        <a:accent5>
          <a:srgbClr val="AAE2AA"/>
        </a:accent5>
        <a:accent6>
          <a:srgbClr val="E77528"/>
        </a:accent6>
        <a:hlink>
          <a:srgbClr val="FF63B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2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00CC00"/>
        </a:accent1>
        <a:accent2>
          <a:srgbClr val="FF822D"/>
        </a:accent2>
        <a:accent3>
          <a:srgbClr val="FFFFFF"/>
        </a:accent3>
        <a:accent4>
          <a:srgbClr val="000000"/>
        </a:accent4>
        <a:accent5>
          <a:srgbClr val="AAE2AA"/>
        </a:accent5>
        <a:accent6>
          <a:srgbClr val="E77528"/>
        </a:accent6>
        <a:hlink>
          <a:srgbClr val="FF63B1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3">
        <a:dk1>
          <a:srgbClr val="000000"/>
        </a:dk1>
        <a:lt1>
          <a:srgbClr val="FFFFFF"/>
        </a:lt1>
        <a:dk2>
          <a:srgbClr val="000000"/>
        </a:dk2>
        <a:lt2>
          <a:srgbClr val="4D4D4D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4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72CE86"/>
        </a:accent1>
        <a:accent2>
          <a:srgbClr val="F6B070"/>
        </a:accent2>
        <a:accent3>
          <a:srgbClr val="FFFFFF"/>
        </a:accent3>
        <a:accent4>
          <a:srgbClr val="000000"/>
        </a:accent4>
        <a:accent5>
          <a:srgbClr val="BCE3C3"/>
        </a:accent5>
        <a:accent6>
          <a:srgbClr val="DF9F65"/>
        </a:accent6>
        <a:hlink>
          <a:srgbClr val="EB9DC4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5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F58F91"/>
        </a:accent1>
        <a:accent2>
          <a:srgbClr val="CE7162"/>
        </a:accent2>
        <a:accent3>
          <a:srgbClr val="FFFFFF"/>
        </a:accent3>
        <a:accent4>
          <a:srgbClr val="000000"/>
        </a:accent4>
        <a:accent5>
          <a:srgbClr val="F9C6C7"/>
        </a:accent5>
        <a:accent6>
          <a:srgbClr val="BA6658"/>
        </a:accent6>
        <a:hlink>
          <a:srgbClr val="F6CA7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6">
        <a:dk1>
          <a:srgbClr val="000000"/>
        </a:dk1>
        <a:lt1>
          <a:srgbClr val="FFFFFF"/>
        </a:lt1>
        <a:dk2>
          <a:srgbClr val="000000"/>
        </a:dk2>
        <a:lt2>
          <a:srgbClr val="777777"/>
        </a:lt2>
        <a:accent1>
          <a:srgbClr val="FAB774"/>
        </a:accent1>
        <a:accent2>
          <a:srgbClr val="CBACD4"/>
        </a:accent2>
        <a:accent3>
          <a:srgbClr val="FFFFFF"/>
        </a:accent3>
        <a:accent4>
          <a:srgbClr val="000000"/>
        </a:accent4>
        <a:accent5>
          <a:srgbClr val="FCD8BC"/>
        </a:accent5>
        <a:accent6>
          <a:srgbClr val="B89BC0"/>
        </a:accent6>
        <a:hlink>
          <a:srgbClr val="C2EB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7">
        <a:dk1>
          <a:srgbClr val="3B6147"/>
        </a:dk1>
        <a:lt1>
          <a:srgbClr val="CED5E8"/>
        </a:lt1>
        <a:dk2>
          <a:srgbClr val="FFFFFF"/>
        </a:dk2>
        <a:lt2>
          <a:srgbClr val="777777"/>
        </a:lt2>
        <a:accent1>
          <a:srgbClr val="FEA868"/>
        </a:accent1>
        <a:accent2>
          <a:srgbClr val="9AA8D0"/>
        </a:accent2>
        <a:accent3>
          <a:srgbClr val="E3E7F2"/>
        </a:accent3>
        <a:accent4>
          <a:srgbClr val="31523B"/>
        </a:accent4>
        <a:accent5>
          <a:srgbClr val="FED1B9"/>
        </a:accent5>
        <a:accent6>
          <a:srgbClr val="8B98BC"/>
        </a:accent6>
        <a:hlink>
          <a:srgbClr val="9CE157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ITRUS 8">
        <a:dk1>
          <a:srgbClr val="2C395E"/>
        </a:dk1>
        <a:lt1>
          <a:srgbClr val="8798C7"/>
        </a:lt1>
        <a:dk2>
          <a:srgbClr val="FFFFFF"/>
        </a:dk2>
        <a:lt2>
          <a:srgbClr val="000000"/>
        </a:lt2>
        <a:accent1>
          <a:srgbClr val="FEE168"/>
        </a:accent1>
        <a:accent2>
          <a:srgbClr val="BAE482"/>
        </a:accent2>
        <a:accent3>
          <a:srgbClr val="C3CAE0"/>
        </a:accent3>
        <a:accent4>
          <a:srgbClr val="242F4F"/>
        </a:accent4>
        <a:accent5>
          <a:srgbClr val="FEEEB9"/>
        </a:accent5>
        <a:accent6>
          <a:srgbClr val="A8CF75"/>
        </a:accent6>
        <a:hlink>
          <a:srgbClr val="EFAD6B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1074</TotalTime>
  <Words>2032</Words>
  <Application>Microsoft Office PowerPoint</Application>
  <PresentationFormat>全屏显示(4:3)</PresentationFormat>
  <Paragraphs>185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36" baseType="lpstr">
      <vt:lpstr>楷体</vt:lpstr>
      <vt:lpstr>楷体_GB2312</vt:lpstr>
      <vt:lpstr>宋体</vt:lpstr>
      <vt:lpstr>Arial</vt:lpstr>
      <vt:lpstr>Calibri</vt:lpstr>
      <vt:lpstr>Times New Roman</vt:lpstr>
      <vt:lpstr>Wingdings</vt:lpstr>
      <vt:lpstr>1_CITRUS</vt:lpstr>
      <vt:lpstr>2_CITRUS</vt:lpstr>
      <vt:lpstr>哈工大计算学部2024年春季学期 《软件工程》Project 第2轮 检查汇报</vt:lpstr>
      <vt:lpstr>选题与分组</vt:lpstr>
      <vt:lpstr>对题目的理解</vt:lpstr>
      <vt:lpstr>功能清单</vt:lpstr>
      <vt:lpstr>功能清单</vt:lpstr>
      <vt:lpstr>非功能需求</vt:lpstr>
      <vt:lpstr>系统开发技术</vt:lpstr>
      <vt:lpstr>团队分工</vt:lpstr>
      <vt:lpstr>开发进度计划</vt:lpstr>
      <vt:lpstr>体系结构设计</vt:lpstr>
      <vt:lpstr>类设计</vt:lpstr>
      <vt:lpstr>类设计</vt:lpstr>
      <vt:lpstr>类设计</vt:lpstr>
      <vt:lpstr>类设计</vt:lpstr>
      <vt:lpstr>第2轮成果</vt:lpstr>
      <vt:lpstr>第2轮成果</vt:lpstr>
      <vt:lpstr>第2轮成果</vt:lpstr>
      <vt:lpstr>第2轮成果</vt:lpstr>
      <vt:lpstr>第2轮成果</vt:lpstr>
      <vt:lpstr>第2轮成果</vt:lpstr>
      <vt:lpstr>第2轮成果</vt:lpstr>
      <vt:lpstr>第2轮成果</vt:lpstr>
      <vt:lpstr>第2轮成果</vt:lpstr>
      <vt:lpstr>第2轮成果</vt:lpstr>
      <vt:lpstr>两轮Project对比 </vt:lpstr>
      <vt:lpstr>Project总结 </vt:lpstr>
      <vt:lpstr>结束</vt:lpstr>
    </vt:vector>
  </TitlesOfParts>
  <Company>HIT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哈尔滨工业大学计算机科学与技术学院 07-08春季学期2005级本科必修课程 软件工程 Software Engineering</dc:title>
  <dc:creator>Wang Zhongjie</dc:creator>
  <cp:lastModifiedBy>1903605737@qq.com</cp:lastModifiedBy>
  <cp:revision>768</cp:revision>
  <dcterms:created xsi:type="dcterms:W3CDTF">2007-06-25T17:21:56Z</dcterms:created>
  <dcterms:modified xsi:type="dcterms:W3CDTF">2024-06-28T14:54:52Z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B2418288248AE02F81E45B66F0153367_42</vt:lpwstr>
  </property>
  <property fmtid="{D5CDD505-2E9C-101B-9397-08002B2CF9AE}" pid="3" name="KSOProductBuildVer">
    <vt:lpwstr>2052-6.7.1.8828</vt:lpwstr>
  </property>
</Properties>
</file>

<file path=docProps/thumbnail.jpeg>
</file>